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5" r:id="rId3"/>
    <p:sldId id="257" r:id="rId4"/>
    <p:sldId id="258" r:id="rId5"/>
    <p:sldId id="259" r:id="rId6"/>
    <p:sldId id="28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pos="576">
          <p15:clr>
            <a:srgbClr val="A4A3A4"/>
          </p15:clr>
        </p15:guide>
        <p15:guide id="4" pos="7104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47TtxXS1CfDQV0Pg+XIpQQxe2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7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" name="Google Shape;9;n" descr="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6707" y="146786"/>
            <a:ext cx="1142999" cy="32615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Esri Corporate Template-Dark v4.5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December 7, 2023</a:t>
            </a:r>
            <a:br>
              <a:rPr lang="en-US"/>
            </a:br>
            <a:r>
              <a:rPr lang="en-US" sz="1200">
                <a:solidFill>
                  <a:srgbClr val="D2AF5E"/>
                </a:solidFill>
              </a:rPr>
              <a:t>Copyright © 2024 </a:t>
            </a:r>
            <a:endParaRPr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98" name="Google Shape;98;p1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0" name="Google Shape;100;p1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9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266" name="Google Shape;266;p9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267" name="Google Shape;267;p9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68" name="Google Shape;268;p9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0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0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299" name="Google Shape;299;p10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300" name="Google Shape;300;p10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01" name="Google Shape;301;p10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1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316" name="Google Shape;316;p11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317" name="Google Shape;317;p11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18" name="Google Shape;318;p11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2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2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332" name="Google Shape;332;p12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333" name="Google Shape;333;p12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34" name="Google Shape;334;p12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3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348" name="Google Shape;348;p13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349" name="Google Shape;349;p13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50" name="Google Shape;350;p13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4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363" name="Google Shape;363;p14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364" name="Google Shape;364;p14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65" name="Google Shape;365;p14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5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385" name="Google Shape;385;p15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386" name="Google Shape;386;p15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87" name="Google Shape;387;p15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6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405" name="Google Shape;405;p16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406" name="Google Shape;406;p16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07" name="Google Shape;407;p16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7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423" name="Google Shape;423;p17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424" name="Google Shape;424;p17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25" name="Google Shape;425;p17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18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8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447" name="Google Shape;447;p18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448" name="Google Shape;448;p18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49" name="Google Shape;449;p18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180" name="Google Shape;180;p5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81" name="Google Shape;181;p5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3914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19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2" name="Google Shape;462;p19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463" name="Google Shape;463;p19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464" name="Google Shape;464;p19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465" name="Google Shape;465;p19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20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0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480" name="Google Shape;480;p20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481" name="Google Shape;481;p20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482" name="Google Shape;482;p20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1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1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495" name="Google Shape;495;p21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496" name="Google Shape;496;p21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97" name="Google Shape;497;p21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74a122711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274a122711c_1_2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274a122711c_1_2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514" name="Google Shape;514;g274a122711c_1_2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515" name="Google Shape;515;g274a122711c_1_2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516" name="Google Shape;516;g274a122711c_1_2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22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529" name="Google Shape;529;p22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530" name="Google Shape;530;p22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531" name="Google Shape;531;p22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p23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3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543" name="Google Shape;543;p23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544" name="Google Shape;544;p23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45" name="Google Shape;545;p23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73fe16fb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273fe16fb0d_0_0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273fe16fb0d_0_0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559" name="Google Shape;559;g273fe16fb0d_0_0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560" name="Google Shape;560;g273fe16fb0d_0_0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561" name="Google Shape;561;g273fe16fb0d_0_0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4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4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575" name="Google Shape;575;p24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576" name="Google Shape;576;p24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77" name="Google Shape;577;p24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25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5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592" name="Google Shape;592;p25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593" name="Google Shape;593;p25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94" name="Google Shape;594;p25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8" name="Google Shape;608;p26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6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610" name="Google Shape;610;p26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611" name="Google Shape;611;p26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612" name="Google Shape;612;p26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115" name="Google Shape;115;p2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116" name="Google Shape;116;p2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7" name="Google Shape;117;p2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3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137" name="Google Shape;137;p3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9" name="Google Shape;139;p3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4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158" name="Google Shape;158;p4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159" name="Google Shape;159;p4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0" name="Google Shape;160;p4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179" name="Google Shape;179;p5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180" name="Google Shape;180;p5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1" name="Google Shape;181;p5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023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194" name="Google Shape;194;p6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195" name="Google Shape;195;p6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6" name="Google Shape;196;p6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209" name="Google Shape;209;p7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210" name="Google Shape;210;p7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11" name="Google Shape;211;p7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8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8:notes"/>
          <p:cNvSpPr txBox="1">
            <a:spLocks noGrp="1"/>
          </p:cNvSpPr>
          <p:nvPr>
            <p:ph type="dt" idx="10"/>
          </p:nvPr>
        </p:nvSpPr>
        <p:spPr>
          <a:xfrm>
            <a:off x="4140645" y="128016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6/20/2024</a:t>
            </a:r>
            <a:endParaRPr/>
          </a:p>
        </p:txBody>
      </p:sp>
      <p:sp>
        <p:nvSpPr>
          <p:cNvPr id="246" name="Google Shape;246;p8:notes"/>
          <p:cNvSpPr txBox="1">
            <a:spLocks noGrp="1"/>
          </p:cNvSpPr>
          <p:nvPr>
            <p:ph type="ftr" idx="11"/>
          </p:nvPr>
        </p:nvSpPr>
        <p:spPr>
          <a:xfrm>
            <a:off x="117285" y="8685213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© 2023 Esri. All rights reserved.</a:t>
            </a:r>
            <a:endParaRPr/>
          </a:p>
        </p:txBody>
      </p:sp>
      <p:sp>
        <p:nvSpPr>
          <p:cNvPr id="247" name="Google Shape;247;p8:notes"/>
          <p:cNvSpPr txBox="1">
            <a:spLocks noGrp="1"/>
          </p:cNvSpPr>
          <p:nvPr>
            <p:ph type="sldNum" idx="12"/>
          </p:nvPr>
        </p:nvSpPr>
        <p:spPr>
          <a:xfrm>
            <a:off x="4140645" y="8685213"/>
            <a:ext cx="2598483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48" name="Google Shape;248;p8:notes"/>
          <p:cNvSpPr txBox="1">
            <a:spLocks noGrp="1"/>
          </p:cNvSpPr>
          <p:nvPr>
            <p:ph type="hdr" idx="3"/>
          </p:nvPr>
        </p:nvSpPr>
        <p:spPr>
          <a:xfrm>
            <a:off x="118872" y="128016"/>
            <a:ext cx="2596896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of Presentation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8"/>
          <p:cNvSpPr txBox="1">
            <a:spLocks noGrp="1"/>
          </p:cNvSpPr>
          <p:nvPr>
            <p:ph type="ctrTitle"/>
          </p:nvPr>
        </p:nvSpPr>
        <p:spPr>
          <a:xfrm>
            <a:off x="1833121" y="2428193"/>
            <a:ext cx="852577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ubTitle" idx="1"/>
          </p:nvPr>
        </p:nvSpPr>
        <p:spPr>
          <a:xfrm>
            <a:off x="1828801" y="3465218"/>
            <a:ext cx="85344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0">
                <a:solidFill>
                  <a:srgbClr val="C3E3F7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21428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21428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21428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21428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8" descr="Esri logo with The Science of Where tagline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9542736" y="395608"/>
            <a:ext cx="2392198" cy="73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bg>
      <p:bgPr>
        <a:gradFill>
          <a:gsLst>
            <a:gs pos="0">
              <a:srgbClr val="002859"/>
            </a:gs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</a:gsLst>
          <a:lin ang="5400000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6976872" y="3980828"/>
            <a:ext cx="4427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  <a:defRPr sz="2200" b="0">
                <a:solidFill>
                  <a:srgbClr val="C3E3F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1428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1428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1428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1428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>
            <a:off x="6976872" y="2462092"/>
            <a:ext cx="442772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7"/>
          <p:cNvSpPr>
            <a:spLocks noGrp="1"/>
          </p:cNvSpPr>
          <p:nvPr>
            <p:ph type="pic" idx="2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">
  <p:cSld name="BIG word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8"/>
          <p:cNvSpPr txBox="1">
            <a:spLocks noGrp="1"/>
          </p:cNvSpPr>
          <p:nvPr>
            <p:ph type="title"/>
          </p:nvPr>
        </p:nvSpPr>
        <p:spPr>
          <a:xfrm>
            <a:off x="912304" y="1990427"/>
            <a:ext cx="1036743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  <a:defRPr sz="9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1"/>
          </p:nvPr>
        </p:nvSpPr>
        <p:spPr>
          <a:xfrm>
            <a:off x="912304" y="3467761"/>
            <a:ext cx="1036743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Font typeface="Arial"/>
              <a:buNone/>
              <a:defRPr sz="4000" b="0">
                <a:solidFill>
                  <a:srgbClr val="C3E3F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  <a:defRPr/>
            </a:lvl2pPr>
            <a:lvl3pPr marL="1371600" lvl="2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Char char="-"/>
              <a:defRPr/>
            </a:lvl3pPr>
            <a:lvl4pPr marL="1828800" lvl="3" indent="-299719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SzPts val="1120"/>
              <a:buChar char="-"/>
              <a:defRPr/>
            </a:lvl4pPr>
            <a:lvl5pPr marL="2286000" lvl="4" indent="-228600" algn="l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/>
            </a:lvl5pPr>
            <a:lvl6pPr marL="2743200" lvl="5" indent="-320039" algn="l">
              <a:lnSpc>
                <a:spcPct val="94444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6pPr>
            <a:lvl7pPr marL="3200400" lvl="6" indent="-320039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7pPr>
            <a:lvl8pPr marL="3657600" lvl="7" indent="-320040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8pPr>
            <a:lvl9pPr marL="4114800" lvl="8" indent="-320040" algn="l">
              <a:lnSpc>
                <a:spcPct val="94444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440"/>
              <a:buChar char="-"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9"/>
          <p:cNvSpPr txBox="1">
            <a:spLocks noGrp="1"/>
          </p:cNvSpPr>
          <p:nvPr>
            <p:ph type="title"/>
          </p:nvPr>
        </p:nvSpPr>
        <p:spPr>
          <a:xfrm>
            <a:off x="912284" y="2625441"/>
            <a:ext cx="7315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body" idx="1"/>
          </p:nvPr>
        </p:nvSpPr>
        <p:spPr>
          <a:xfrm>
            <a:off x="912284" y="3683197"/>
            <a:ext cx="73152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80"/>
              <a:buFont typeface="Arial"/>
              <a:buNone/>
              <a:defRPr sz="2600" b="0">
                <a:solidFill>
                  <a:srgbClr val="C3E3F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  <a:defRPr/>
            </a:lvl2pPr>
            <a:lvl3pPr marL="1371600" lvl="2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Char char="-"/>
              <a:defRPr/>
            </a:lvl3pPr>
            <a:lvl4pPr marL="1828800" lvl="3" indent="-299719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SzPts val="1120"/>
              <a:buChar char="-"/>
              <a:defRPr/>
            </a:lvl4pPr>
            <a:lvl5pPr marL="2286000" lvl="4" indent="-228600" algn="l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/>
            </a:lvl5pPr>
            <a:lvl6pPr marL="2743200" lvl="5" indent="-320039" algn="l">
              <a:lnSpc>
                <a:spcPct val="94444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6pPr>
            <a:lvl7pPr marL="3200400" lvl="6" indent="-320039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7pPr>
            <a:lvl8pPr marL="3657600" lvl="7" indent="-320040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8pPr>
            <a:lvl9pPr marL="4114800" lvl="8" indent="-320040" algn="l">
              <a:lnSpc>
                <a:spcPct val="94444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440"/>
              <a:buChar char="-"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ri">
  <p:cSld name="Esri">
    <p:bg>
      <p:bgPr>
        <a:gradFill>
          <a:gsLst>
            <a:gs pos="0">
              <a:srgbClr val="002859"/>
            </a:gs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</a:gsLst>
          <a:lin ang="5400000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0" descr="large Esri logo with The Science of Where taglin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59008" y="2489995"/>
            <a:ext cx="6073984" cy="187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and Content">
  <p:cSld name="Title, Sub,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body" idx="1"/>
          </p:nvPr>
        </p:nvSpPr>
        <p:spPr>
          <a:xfrm>
            <a:off x="914400" y="1399032"/>
            <a:ext cx="103692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C3E3F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3pPr>
            <a:lvl4pPr marL="1828800" lvl="3" indent="-228600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4pPr>
            <a:lvl5pPr marL="2286000" lvl="4" indent="-228600" algn="l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5pPr>
            <a:lvl6pPr marL="2743200" lvl="5" indent="-320039" algn="l">
              <a:lnSpc>
                <a:spcPct val="94444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6pPr>
            <a:lvl7pPr marL="3200400" lvl="6" indent="-320039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7pPr>
            <a:lvl8pPr marL="3657600" lvl="7" indent="-320040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8pPr>
            <a:lvl9pPr marL="4114800" lvl="8" indent="-320040" algn="l">
              <a:lnSpc>
                <a:spcPct val="94444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440"/>
              <a:buChar char="-"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body" idx="2"/>
          </p:nvPr>
        </p:nvSpPr>
        <p:spPr>
          <a:xfrm>
            <a:off x="914400" y="2057400"/>
            <a:ext cx="10369296" cy="342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4pPr>
            <a:lvl5pPr marL="2286000" lvl="4" indent="-228600" algn="l">
              <a:lnSpc>
                <a:spcPct val="105555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/>
            </a:lvl5pPr>
            <a:lvl6pPr marL="2743200" lvl="5" indent="-320039" algn="l">
              <a:lnSpc>
                <a:spcPct val="94444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6pPr>
            <a:lvl7pPr marL="3200400" lvl="6" indent="-320039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7pPr>
            <a:lvl8pPr marL="3657600" lvl="7" indent="-320040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8pPr>
            <a:lvl9pPr marL="4114800" lvl="8" indent="-320040" algn="l">
              <a:lnSpc>
                <a:spcPct val="94444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440"/>
              <a:buChar char="-"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body" idx="1"/>
          </p:nvPr>
        </p:nvSpPr>
        <p:spPr>
          <a:xfrm>
            <a:off x="914400" y="2057400"/>
            <a:ext cx="1036929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4pPr>
            <a:lvl5pPr marL="2286000" lvl="4" indent="-228600" algn="l">
              <a:lnSpc>
                <a:spcPct val="105555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/>
            </a:lvl5pPr>
            <a:lvl6pPr marL="2743200" lvl="5" indent="-320039" algn="l">
              <a:lnSpc>
                <a:spcPct val="94444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6pPr>
            <a:lvl7pPr marL="3200400" lvl="6" indent="-320039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7pPr>
            <a:lvl8pPr marL="3657600" lvl="7" indent="-320040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8pPr>
            <a:lvl9pPr marL="4114800" lvl="8" indent="-320040" algn="l">
              <a:lnSpc>
                <a:spcPct val="94444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440"/>
              <a:buChar char="-"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Taglline">
  <p:cSld name="Title, Content and Tagllin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3692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body" idx="1"/>
          </p:nvPr>
        </p:nvSpPr>
        <p:spPr>
          <a:xfrm>
            <a:off x="914400" y="2057400"/>
            <a:ext cx="1036929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 sz="1800"/>
            </a:lvl2pPr>
            <a:lvl3pPr marL="1371600" lvl="2" indent="-3098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Char char="-"/>
              <a:defRPr sz="1600"/>
            </a:lvl3pPr>
            <a:lvl4pPr marL="1828800" lvl="3" indent="-299719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SzPts val="1120"/>
              <a:buChar char="-"/>
              <a:defRPr sz="1400"/>
            </a:lvl4pPr>
            <a:lvl5pPr marL="2286000" lvl="4" indent="-228600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/>
            </a:lvl5pPr>
            <a:lvl6pPr marL="2743200" lvl="5" indent="-309879" algn="l">
              <a:lnSpc>
                <a:spcPct val="10625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Char char="-"/>
              <a:defRPr sz="1600"/>
            </a:lvl6pPr>
            <a:lvl7pPr marL="3200400" lvl="6" indent="-309879" algn="l">
              <a:lnSpc>
                <a:spcPct val="10625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80"/>
              <a:buChar char="-"/>
              <a:defRPr sz="1600"/>
            </a:lvl7pPr>
            <a:lvl8pPr marL="3657600" lvl="7" indent="-309879" algn="l">
              <a:lnSpc>
                <a:spcPct val="10625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80"/>
              <a:buChar char="-"/>
              <a:defRPr sz="1600"/>
            </a:lvl8pPr>
            <a:lvl9pPr marL="4114800" lvl="8" indent="-309879" algn="l">
              <a:lnSpc>
                <a:spcPct val="106250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280"/>
              <a:buChar char="-"/>
              <a:defRPr sz="1600"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body" idx="2"/>
          </p:nvPr>
        </p:nvSpPr>
        <p:spPr>
          <a:xfrm>
            <a:off x="914400" y="6177085"/>
            <a:ext cx="105993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  <a:defRPr sz="1400" b="0" i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-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4pPr>
            <a:lvl5pPr marL="2286000" lvl="4" indent="-228600" algn="l">
              <a:lnSpc>
                <a:spcPct val="105555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/>
            </a:lvl5pPr>
            <a:lvl6pPr marL="2743200" lvl="5" indent="-320039" algn="l">
              <a:lnSpc>
                <a:spcPct val="94444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6pPr>
            <a:lvl7pPr marL="3200400" lvl="6" indent="-320039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7pPr>
            <a:lvl8pPr marL="3657600" lvl="7" indent="-320040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8pPr>
            <a:lvl9pPr marL="4114800" lvl="8" indent="-320040" algn="l">
              <a:lnSpc>
                <a:spcPct val="94444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440"/>
              <a:buChar char="-"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, Content and Taglline">
  <p:cSld name="Title, Sub, Content and Tagllin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36929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1"/>
          </p:nvPr>
        </p:nvSpPr>
        <p:spPr>
          <a:xfrm>
            <a:off x="914400" y="2057400"/>
            <a:ext cx="10369296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2pPr>
            <a:lvl3pPr marL="1371600" lvl="2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3pPr>
            <a:lvl4pPr marL="1828800" lvl="3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-"/>
              <a:defRPr/>
            </a:lvl4pPr>
            <a:lvl5pPr marL="2286000" lvl="4" indent="-228600" algn="l">
              <a:lnSpc>
                <a:spcPct val="105555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/>
            </a:lvl5pPr>
            <a:lvl6pPr marL="2743200" lvl="5" indent="-320039" algn="l">
              <a:lnSpc>
                <a:spcPct val="94444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6pPr>
            <a:lvl7pPr marL="3200400" lvl="6" indent="-320039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7pPr>
            <a:lvl8pPr marL="3657600" lvl="7" indent="-320040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8pPr>
            <a:lvl9pPr marL="4114800" lvl="8" indent="-320040" algn="l">
              <a:lnSpc>
                <a:spcPct val="94444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440"/>
              <a:buChar char="-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914400" y="1399031"/>
            <a:ext cx="103692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 b="0">
                <a:solidFill>
                  <a:srgbClr val="C3E3F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20039" algn="l">
              <a:lnSpc>
                <a:spcPct val="94444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6pPr>
            <a:lvl7pPr marL="3200400" lvl="6" indent="-320039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7pPr>
            <a:lvl8pPr marL="3657600" lvl="7" indent="-320040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8pPr>
            <a:lvl9pPr marL="4114800" lvl="8" indent="-320040" algn="l">
              <a:lnSpc>
                <a:spcPct val="94444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440"/>
              <a:buChar char="-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3"/>
          </p:nvPr>
        </p:nvSpPr>
        <p:spPr>
          <a:xfrm>
            <a:off x="914400" y="6185356"/>
            <a:ext cx="1059789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 b="0" i="1">
                <a:solidFill>
                  <a:schemeClr val="lt2"/>
                </a:solidFill>
              </a:defRPr>
            </a:lvl1pPr>
            <a:lvl2pPr marL="914400" lvl="1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2pPr>
            <a:lvl3pPr marL="1371600" lvl="2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3pPr>
            <a:lvl4pPr marL="1828800" lvl="3" indent="-228600" algn="r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4pPr>
            <a:lvl5pPr marL="2286000" lvl="4" indent="-228600" algn="r">
              <a:lnSpc>
                <a:spcPct val="11875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/>
            </a:lvl5pPr>
            <a:lvl6pPr marL="2743200" lvl="5" indent="-320039" algn="l">
              <a:lnSpc>
                <a:spcPct val="94444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6pPr>
            <a:lvl7pPr marL="3200400" lvl="6" indent="-320039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7pPr>
            <a:lvl8pPr marL="3657600" lvl="7" indent="-320040" algn="l">
              <a:lnSpc>
                <a:spcPct val="94444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40"/>
              <a:buChar char="-"/>
              <a:defRPr/>
            </a:lvl8pPr>
            <a:lvl9pPr marL="4114800" lvl="8" indent="-320040" algn="l">
              <a:lnSpc>
                <a:spcPct val="94444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440"/>
              <a:buChar char="-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008BDD"/>
            </a:gs>
            <a:gs pos="10000">
              <a:srgbClr val="008BDD"/>
            </a:gs>
            <a:gs pos="75000">
              <a:srgbClr val="0C4799"/>
            </a:gs>
            <a:gs pos="100000">
              <a:srgbClr val="0C4799"/>
            </a:gs>
          </a:gsLst>
          <a:lin ang="810000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out Graphic (center justified)">
  <p:cSld name="Title without Graphic (center justified)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gradFill>
          <a:gsLst>
            <a:gs pos="0">
              <a:srgbClr val="002859"/>
            </a:gs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</a:gsLst>
          <a:lin ang="5400000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914401" y="3512743"/>
            <a:ext cx="86837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  <a:defRPr sz="2200" b="0">
                <a:solidFill>
                  <a:srgbClr val="C3E3F7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1428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1428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1428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1428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DDE"/>
            </a:gs>
            <a:gs pos="10000">
              <a:srgbClr val="008DDE"/>
            </a:gs>
            <a:gs pos="75000">
              <a:srgbClr val="0C4799"/>
            </a:gs>
            <a:gs pos="100000">
              <a:srgbClr val="0C4799"/>
            </a:gs>
          </a:gsLst>
          <a:lin ang="8100000" scaled="0"/>
        </a:gra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7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ED9FF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ED9FF"/>
              </a:buClr>
              <a:buSzPts val="1440"/>
              <a:buFont typeface="Merriweather Sans"/>
              <a:buChar char="-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ED9FF"/>
              </a:buClr>
              <a:buSzPts val="1280"/>
              <a:buFont typeface="Merriweather Sans"/>
              <a:buChar char="-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 rtl="0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Clr>
                <a:srgbClr val="5ED9FF"/>
              </a:buClr>
              <a:buSzPts val="1120"/>
              <a:buFont typeface="Merriweather Sans"/>
              <a:buChar char="-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Clr>
                <a:srgbClr val="5ED9FF"/>
              </a:buClr>
              <a:buSzPts val="1120"/>
              <a:buFont typeface="Merriweather Sans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9720" algn="l" rtl="0">
              <a:lnSpc>
                <a:spcPct val="121428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Merriweather Sans"/>
              <a:buChar char="-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9720" algn="l" rtl="0">
              <a:lnSpc>
                <a:spcPct val="121428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Merriweather Sans"/>
              <a:buChar char="-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9720" algn="l" rtl="0">
              <a:lnSpc>
                <a:spcPct val="121428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Merriweather Sans"/>
              <a:buChar char="-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9720" algn="l" rtl="0">
              <a:lnSpc>
                <a:spcPct val="121428"/>
              </a:lnSpc>
              <a:spcBef>
                <a:spcPts val="300"/>
              </a:spcBef>
              <a:spcAft>
                <a:spcPts val="300"/>
              </a:spcAft>
              <a:buClr>
                <a:schemeClr val="lt1"/>
              </a:buClr>
              <a:buSzPts val="1120"/>
              <a:buFont typeface="Merriweather Sans"/>
              <a:buChar char="-"/>
              <a:defRPr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ftr" idx="11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ldNum" idx="12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ro.arcgis.com/en/pro-app/latest/arcpy/mapping/python-cim-access.htm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community.esri.com/t5/arcgis-pro-documents/how-to-programatically-add-symbols-to-a-stylx/ta-p/92115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esri.com/t5/arcgis-pro-ideas/export-symbology-as-python/idi-p/1310119" TargetMode="External"/><Relationship Id="rId5" Type="http://schemas.openxmlformats.org/officeDocument/2006/relationships/hyperlink" Target="https://community.esri.com/t5/arcgis-pro-sdk-questions/create-stylx-file-from-sketch/td-p/1133903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www.esri.com/arcgis-blog/products/arcgis-pro/mapping/create-custom-dictionary-styles-for-arcgi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"/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103" name="Google Shape;103;p1"/>
            <p:cNvSpPr/>
            <p:nvPr/>
          </p:nvSpPr>
          <p:spPr>
            <a:xfrm>
              <a:off x="1" y="-3"/>
              <a:ext cx="12191999" cy="6858000"/>
            </a:xfrm>
            <a:prstGeom prst="rect">
              <a:avLst/>
            </a:prstGeom>
            <a:gradFill>
              <a:gsLst>
                <a:gs pos="0">
                  <a:srgbClr val="020D24"/>
                </a:gs>
                <a:gs pos="19000">
                  <a:srgbClr val="020D24"/>
                </a:gs>
                <a:gs pos="45000">
                  <a:srgbClr val="01235B"/>
                </a:gs>
                <a:gs pos="82000">
                  <a:srgbClr val="003992"/>
                </a:gs>
                <a:gs pos="100000">
                  <a:srgbClr val="003992"/>
                </a:gs>
              </a:gsLst>
              <a:lin ang="78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5654295" y="4944561"/>
              <a:ext cx="1763082" cy="1825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"/>
            <p:cNvSpPr/>
            <p:nvPr/>
          </p:nvSpPr>
          <p:spPr>
            <a:xfrm>
              <a:off x="5047989" y="-2"/>
              <a:ext cx="7144011" cy="6858000"/>
            </a:xfrm>
            <a:prstGeom prst="rect">
              <a:avLst/>
            </a:prstGeom>
            <a:gradFill>
              <a:gsLst>
                <a:gs pos="0">
                  <a:srgbClr val="0C0C0C">
                    <a:alpha val="85882"/>
                  </a:srgbClr>
                </a:gs>
                <a:gs pos="16000">
                  <a:srgbClr val="0A182F">
                    <a:alpha val="34901"/>
                  </a:srgbClr>
                </a:gs>
                <a:gs pos="34000">
                  <a:srgbClr val="091E40">
                    <a:alpha val="13333"/>
                  </a:srgbClr>
                </a:gs>
                <a:gs pos="44000">
                  <a:srgbClr val="072350">
                    <a:alpha val="3137"/>
                  </a:srgbClr>
                </a:gs>
                <a:gs pos="58999">
                  <a:srgbClr val="003992">
                    <a:alpha val="0"/>
                  </a:srgbClr>
                </a:gs>
                <a:gs pos="100000">
                  <a:srgbClr val="003992">
                    <a:alpha val="0"/>
                  </a:srgbClr>
                </a:gs>
              </a:gsLst>
              <a:lin ang="13800001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>
          <a:xfrm>
            <a:off x="649781" y="2220685"/>
            <a:ext cx="7290570" cy="117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1248 - Style File Automation Using ArcGIS Pro, Python, and SQL</a:t>
            </a:r>
            <a:endParaRPr/>
          </a:p>
        </p:txBody>
      </p:sp>
      <p:sp>
        <p:nvSpPr>
          <p:cNvPr id="108" name="Google Shape;108;p1"/>
          <p:cNvSpPr txBox="1">
            <a:spLocks noGrp="1"/>
          </p:cNvSpPr>
          <p:nvPr>
            <p:ph type="subTitle" idx="1"/>
          </p:nvPr>
        </p:nvSpPr>
        <p:spPr>
          <a:xfrm>
            <a:off x="624341" y="3913605"/>
            <a:ext cx="2883049" cy="106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5ED9FF"/>
                </a:solidFill>
              </a:rPr>
              <a:t>Caitlin Hartig</a:t>
            </a:r>
            <a:endParaRPr>
              <a:solidFill>
                <a:srgbClr val="5ED9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5ED9FF"/>
                </a:solidFill>
              </a:rPr>
              <a:t>Xentity Corporation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solidFill>
                  <a:srgbClr val="5ED9FF"/>
                </a:solidFill>
              </a:rPr>
              <a:t>Thursday, July 18, 2024</a:t>
            </a:r>
            <a:endParaRPr/>
          </a:p>
        </p:txBody>
      </p:sp>
      <p:sp>
        <p:nvSpPr>
          <p:cNvPr id="109" name="Google Shape;109;p1" descr="ESRI USER CONFERENCE 2024"/>
          <p:cNvSpPr txBox="1"/>
          <p:nvPr/>
        </p:nvSpPr>
        <p:spPr>
          <a:xfrm>
            <a:off x="645460" y="6083778"/>
            <a:ext cx="2883049" cy="277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ESRI USER CONFERENCE 2024</a:t>
            </a:r>
            <a:endParaRPr sz="1400" b="1" i="1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10430860" y="6125378"/>
            <a:ext cx="1324556" cy="32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Copyright © 2024 Esri.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rights reserved.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9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271" name="Google Shape;271;p9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273" name="Google Shape;273;p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466800" y="204086"/>
            <a:ext cx="550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Style File ITEMS Table Schema</a:t>
            </a:r>
            <a:endParaRPr dirty="0"/>
          </a:p>
        </p:txBody>
      </p:sp>
      <p:sp>
        <p:nvSpPr>
          <p:cNvPr id="276" name="Google Shape;276;p9"/>
          <p:cNvSpPr txBox="1">
            <a:spLocks noGrp="1"/>
          </p:cNvSpPr>
          <p:nvPr>
            <p:ph type="body" idx="1"/>
          </p:nvPr>
        </p:nvSpPr>
        <p:spPr>
          <a:xfrm>
            <a:off x="497299" y="2455978"/>
            <a:ext cx="7215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dirty="0">
                <a:solidFill>
                  <a:srgbClr val="5ED9FF"/>
                </a:solidFill>
              </a:rPr>
              <a:t>ID</a:t>
            </a:r>
            <a:endParaRPr dirty="0"/>
          </a:p>
        </p:txBody>
      </p:sp>
      <p:sp>
        <p:nvSpPr>
          <p:cNvPr id="277" name="Google Shape;277;p9"/>
          <p:cNvSpPr txBox="1">
            <a:spLocks noGrp="1"/>
          </p:cNvSpPr>
          <p:nvPr>
            <p:ph type="body" idx="2"/>
          </p:nvPr>
        </p:nvSpPr>
        <p:spPr>
          <a:xfrm>
            <a:off x="466800" y="2796001"/>
            <a:ext cx="53343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Numbers the objects inside the style file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Typically starts at 1 and increases by 1</a:t>
            </a:r>
            <a:endParaRPr dirty="0"/>
          </a:p>
        </p:txBody>
      </p:sp>
      <p:sp>
        <p:nvSpPr>
          <p:cNvPr id="278" name="Google Shape;278;p9"/>
          <p:cNvSpPr txBox="1"/>
          <p:nvPr/>
        </p:nvSpPr>
        <p:spPr>
          <a:xfrm>
            <a:off x="490186" y="5618058"/>
            <a:ext cx="20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 dirty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NAME = KEY</a:t>
            </a:r>
            <a:endParaRPr dirty="0"/>
          </a:p>
        </p:txBody>
      </p:sp>
      <p:sp>
        <p:nvSpPr>
          <p:cNvPr id="279" name="Google Shape;279;p9"/>
          <p:cNvSpPr txBox="1"/>
          <p:nvPr/>
        </p:nvSpPr>
        <p:spPr>
          <a:xfrm>
            <a:off x="466800" y="5934098"/>
            <a:ext cx="5629200" cy="51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Name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>
                <a:solidFill>
                  <a:schemeClr val="lt1"/>
                </a:solidFill>
              </a:rPr>
              <a:t>of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the style as saved in the style file</a:t>
            </a:r>
            <a:endParaRPr dirty="0"/>
          </a:p>
        </p:txBody>
      </p:sp>
      <p:sp>
        <p:nvSpPr>
          <p:cNvPr id="280" name="Google Shape;280;p9"/>
          <p:cNvSpPr txBox="1"/>
          <p:nvPr/>
        </p:nvSpPr>
        <p:spPr>
          <a:xfrm>
            <a:off x="466815" y="4078716"/>
            <a:ext cx="111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 dirty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dirty="0"/>
          </a:p>
        </p:txBody>
      </p:sp>
      <p:sp>
        <p:nvSpPr>
          <p:cNvPr id="281" name="Google Shape;281;p9"/>
          <p:cNvSpPr txBox="1"/>
          <p:nvPr/>
        </p:nvSpPr>
        <p:spPr>
          <a:xfrm>
            <a:off x="466800" y="4431310"/>
            <a:ext cx="47865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Char char="•"/>
            </a:pP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Script </a:t>
            </a:r>
            <a:r>
              <a:rPr lang="en-US" sz="2200" dirty="0">
                <a:solidFill>
                  <a:schemeClr val="lt1"/>
                </a:solidFill>
              </a:rPr>
              <a:t>currently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>
                <a:solidFill>
                  <a:schemeClr val="lt1"/>
                </a:solidFill>
              </a:rPr>
              <a:t>only 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developed for the first 5 style</a:t>
            </a:r>
            <a:r>
              <a:rPr lang="en-US" sz="2200" dirty="0">
                <a:solidFill>
                  <a:schemeClr val="lt1"/>
                </a:solidFill>
              </a:rPr>
              <a:t> classes</a:t>
            </a:r>
            <a:endParaRPr dirty="0"/>
          </a:p>
        </p:txBody>
      </p:sp>
      <p:sp>
        <p:nvSpPr>
          <p:cNvPr id="282" name="Google Shape;282;p9"/>
          <p:cNvSpPr txBox="1"/>
          <p:nvPr/>
        </p:nvSpPr>
        <p:spPr>
          <a:xfrm>
            <a:off x="6723059" y="2485499"/>
            <a:ext cx="100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/>
          </a:p>
        </p:txBody>
      </p:sp>
      <p:sp>
        <p:nvSpPr>
          <p:cNvPr id="283" name="Google Shape;283;p9"/>
          <p:cNvSpPr txBox="1"/>
          <p:nvPr/>
        </p:nvSpPr>
        <p:spPr>
          <a:xfrm>
            <a:off x="6723058" y="2805014"/>
            <a:ext cx="4958700" cy="15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Typically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contain color mode and other important information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Developed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script to include the color levels for each style</a:t>
            </a:r>
            <a:endParaRPr dirty="0"/>
          </a:p>
        </p:txBody>
      </p:sp>
      <p:sp>
        <p:nvSpPr>
          <p:cNvPr id="284" name="Google Shape;284;p9"/>
          <p:cNvSpPr txBox="1"/>
          <p:nvPr/>
        </p:nvSpPr>
        <p:spPr>
          <a:xfrm>
            <a:off x="6723058" y="4659353"/>
            <a:ext cx="192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 dirty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CATEGORY</a:t>
            </a:r>
            <a:endParaRPr dirty="0"/>
          </a:p>
        </p:txBody>
      </p:sp>
      <p:sp>
        <p:nvSpPr>
          <p:cNvPr id="285" name="Google Shape;285;p9"/>
          <p:cNvSpPr txBox="1"/>
          <p:nvPr/>
        </p:nvSpPr>
        <p:spPr>
          <a:xfrm>
            <a:off x="8552058" y="4699538"/>
            <a:ext cx="1003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&lt;blank&gt;</a:t>
            </a:r>
            <a:endParaRPr sz="1800"/>
          </a:p>
        </p:txBody>
      </p:sp>
      <p:sp>
        <p:nvSpPr>
          <p:cNvPr id="286" name="Google Shape;286;p9"/>
          <p:cNvSpPr txBox="1"/>
          <p:nvPr/>
        </p:nvSpPr>
        <p:spPr>
          <a:xfrm>
            <a:off x="2502718" y="5624447"/>
            <a:ext cx="385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Runways_FSTopo_Continental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"/>
          <p:cNvSpPr txBox="1"/>
          <p:nvPr/>
        </p:nvSpPr>
        <p:spPr>
          <a:xfrm>
            <a:off x="922204" y="2455978"/>
            <a:ext cx="72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Ex. 5</a:t>
            </a:r>
            <a:endParaRPr dirty="0"/>
          </a:p>
        </p:txBody>
      </p:sp>
      <p:sp>
        <p:nvSpPr>
          <p:cNvPr id="288" name="Google Shape;288;p9"/>
          <p:cNvSpPr txBox="1"/>
          <p:nvPr/>
        </p:nvSpPr>
        <p:spPr>
          <a:xfrm>
            <a:off x="1643709" y="4078717"/>
            <a:ext cx="72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Ex. 5</a:t>
            </a:r>
            <a:endParaRPr dirty="0"/>
          </a:p>
        </p:txBody>
      </p:sp>
      <p:sp>
        <p:nvSpPr>
          <p:cNvPr id="289" name="Google Shape;289;p9"/>
          <p:cNvSpPr txBox="1"/>
          <p:nvPr/>
        </p:nvSpPr>
        <p:spPr>
          <a:xfrm>
            <a:off x="7726851" y="2485483"/>
            <a:ext cx="307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Ex. RGB;[110,110,110,100]</a:t>
            </a:r>
            <a:endParaRPr dirty="0"/>
          </a:p>
        </p:txBody>
      </p:sp>
      <p:sp>
        <p:nvSpPr>
          <p:cNvPr id="290" name="Google Shape;290;p9"/>
          <p:cNvSpPr txBox="1"/>
          <p:nvPr/>
        </p:nvSpPr>
        <p:spPr>
          <a:xfrm>
            <a:off x="6723058" y="5292156"/>
            <a:ext cx="23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***CONTENT***</a:t>
            </a:r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6719909" y="5598841"/>
            <a:ext cx="4874700" cy="798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Char char="•"/>
            </a:pP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Specifies </a:t>
            </a:r>
            <a:r>
              <a:rPr lang="en-US" sz="2200" dirty="0">
                <a:solidFill>
                  <a:schemeClr val="lt1"/>
                </a:solidFill>
              </a:rPr>
              <a:t>the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unique style constraints for each style</a:t>
            </a:r>
            <a:endParaRPr dirty="0"/>
          </a:p>
        </p:txBody>
      </p:sp>
      <p:grpSp>
        <p:nvGrpSpPr>
          <p:cNvPr id="292" name="Google Shape;292;p9"/>
          <p:cNvGrpSpPr/>
          <p:nvPr/>
        </p:nvGrpSpPr>
        <p:grpSpPr>
          <a:xfrm>
            <a:off x="-1" y="928029"/>
            <a:ext cx="12192000" cy="1248683"/>
            <a:chOff x="-1" y="901396"/>
            <a:chExt cx="12192000" cy="1248683"/>
          </a:xfrm>
        </p:grpSpPr>
        <p:pic>
          <p:nvPicPr>
            <p:cNvPr id="293" name="Google Shape;293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1" y="901396"/>
              <a:ext cx="12192000" cy="1248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9"/>
            <p:cNvSpPr/>
            <p:nvPr/>
          </p:nvSpPr>
          <p:spPr>
            <a:xfrm>
              <a:off x="417325" y="1046300"/>
              <a:ext cx="2214000" cy="186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5ED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0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304" name="Google Shape;304;p10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10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306" name="Google Shape;306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08" name="Google Shape;308;p10"/>
          <p:cNvSpPr txBox="1">
            <a:spLocks noGrp="1"/>
          </p:cNvSpPr>
          <p:nvPr>
            <p:ph type="title"/>
          </p:nvPr>
        </p:nvSpPr>
        <p:spPr>
          <a:xfrm>
            <a:off x="911351" y="468035"/>
            <a:ext cx="65905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Style File ITEMS Table JSON Format</a:t>
            </a:r>
            <a:endParaRPr/>
          </a:p>
        </p:txBody>
      </p:sp>
      <p:sp>
        <p:nvSpPr>
          <p:cNvPr id="309" name="Google Shape;309;p10"/>
          <p:cNvSpPr txBox="1">
            <a:spLocks noGrp="1"/>
          </p:cNvSpPr>
          <p:nvPr>
            <p:ph type="body" idx="1"/>
          </p:nvPr>
        </p:nvSpPr>
        <p:spPr>
          <a:xfrm>
            <a:off x="911351" y="1118237"/>
            <a:ext cx="16851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5ED9FF"/>
                </a:solidFill>
              </a:rPr>
              <a:t>CONTENT</a:t>
            </a:r>
            <a:endParaRPr/>
          </a:p>
        </p:txBody>
      </p:sp>
      <p:sp>
        <p:nvSpPr>
          <p:cNvPr id="310" name="Google Shape;310;p10"/>
          <p:cNvSpPr txBox="1">
            <a:spLocks noGrp="1"/>
          </p:cNvSpPr>
          <p:nvPr>
            <p:ph type="body" idx="2"/>
          </p:nvPr>
        </p:nvSpPr>
        <p:spPr>
          <a:xfrm>
            <a:off x="911351" y="5002632"/>
            <a:ext cx="9428400" cy="13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Focal point of the script is to grab the content string (JSON) from the layer file (.</a:t>
            </a:r>
            <a:r>
              <a:rPr lang="en-US" sz="2200" dirty="0" err="1"/>
              <a:t>lyrx</a:t>
            </a:r>
            <a:r>
              <a:rPr lang="en-US" sz="2200" dirty="0"/>
              <a:t>) for each style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A working content string is a colorful content string!</a:t>
            </a:r>
            <a:endParaRPr dirty="0"/>
          </a:p>
        </p:txBody>
      </p:sp>
      <p:pic>
        <p:nvPicPr>
          <p:cNvPr id="311" name="Google Shape;311;p10"/>
          <p:cNvPicPr preferRelativeResize="0"/>
          <p:nvPr/>
        </p:nvPicPr>
        <p:blipFill rotWithShape="1">
          <a:blip r:embed="rId5">
            <a:alphaModFix/>
          </a:blip>
          <a:srcRect l="69906" t="27002" r="802" b="48170"/>
          <a:stretch/>
        </p:blipFill>
        <p:spPr>
          <a:xfrm>
            <a:off x="911351" y="1768438"/>
            <a:ext cx="9359485" cy="3070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321" name="Google Shape;321;p11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11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323" name="Google Shape;323;p1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25" name="Google Shape;325;p11"/>
          <p:cNvSpPr txBox="1">
            <a:spLocks noGrp="1"/>
          </p:cNvSpPr>
          <p:nvPr>
            <p:ph type="title"/>
          </p:nvPr>
        </p:nvSpPr>
        <p:spPr>
          <a:xfrm>
            <a:off x="1323400" y="723934"/>
            <a:ext cx="3507945" cy="57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Python Script</a:t>
            </a:r>
            <a:endParaRPr/>
          </a:p>
        </p:txBody>
      </p:sp>
      <p:sp>
        <p:nvSpPr>
          <p:cNvPr id="326" name="Google Shape;326;p11"/>
          <p:cNvSpPr txBox="1">
            <a:spLocks noGrp="1"/>
          </p:cNvSpPr>
          <p:nvPr>
            <p:ph type="body" idx="2"/>
          </p:nvPr>
        </p:nvSpPr>
        <p:spPr>
          <a:xfrm>
            <a:off x="1429286" y="2062358"/>
            <a:ext cx="9765600" cy="3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Save copies of .</a:t>
            </a:r>
            <a:r>
              <a:rPr lang="en-US" sz="2200" dirty="0" err="1"/>
              <a:t>aprx</a:t>
            </a:r>
            <a:r>
              <a:rPr lang="en-US" sz="2200" dirty="0"/>
              <a:t> into a new folder</a:t>
            </a:r>
            <a:endParaRPr dirty="0"/>
          </a:p>
          <a:p>
            <a:pPr marL="201168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Pull copies of all layer files (.</a:t>
            </a:r>
            <a:r>
              <a:rPr lang="en-US" sz="2200" dirty="0" err="1"/>
              <a:t>lyrx</a:t>
            </a:r>
            <a:r>
              <a:rPr lang="en-US" sz="2200" dirty="0"/>
              <a:t>) from each .</a:t>
            </a:r>
            <a:r>
              <a:rPr lang="en-US" sz="2200" dirty="0" err="1"/>
              <a:t>aprx</a:t>
            </a:r>
            <a:endParaRPr sz="2200" dirty="0"/>
          </a:p>
          <a:p>
            <a:pPr marL="548640" lvl="2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sz="1800" dirty="0"/>
              <a:t>Note: a layer must contain a symbology renderer to save a .</a:t>
            </a:r>
            <a:r>
              <a:rPr lang="en-US" sz="1800" dirty="0" err="1"/>
              <a:t>lyrx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(or else produces an Attribute Error)</a:t>
            </a:r>
            <a:endParaRPr sz="1800" dirty="0"/>
          </a:p>
          <a:p>
            <a:pPr marL="201168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Create a new .</a:t>
            </a:r>
            <a:r>
              <a:rPr lang="en-US" sz="2200" dirty="0" err="1"/>
              <a:t>stylx</a:t>
            </a:r>
            <a:r>
              <a:rPr lang="en-US" sz="2200" dirty="0"/>
              <a:t> using the sqlite3 library</a:t>
            </a:r>
            <a:endParaRPr dirty="0"/>
          </a:p>
          <a:p>
            <a:pPr marL="201168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Insert new styles into the new .</a:t>
            </a:r>
            <a:r>
              <a:rPr lang="en-US" sz="2200" dirty="0" err="1"/>
              <a:t>stylx</a:t>
            </a:r>
            <a:r>
              <a:rPr lang="en-US" sz="2200" dirty="0"/>
              <a:t> using the sqlite3 library</a:t>
            </a:r>
            <a:endParaRPr dirty="0"/>
          </a:p>
          <a:p>
            <a:pPr marL="201168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Organize .</a:t>
            </a:r>
            <a:r>
              <a:rPr lang="en-US" sz="2200" dirty="0" err="1"/>
              <a:t>aprx</a:t>
            </a:r>
            <a:r>
              <a:rPr lang="en-US" sz="2200" dirty="0"/>
              <a:t> and .</a:t>
            </a:r>
            <a:r>
              <a:rPr lang="en-US" sz="2200" dirty="0" err="1"/>
              <a:t>lyrx</a:t>
            </a:r>
            <a:r>
              <a:rPr lang="en-US" sz="2200" dirty="0"/>
              <a:t> into folder hierarchy for future use and storage</a:t>
            </a:r>
            <a:endParaRPr dirty="0"/>
          </a:p>
        </p:txBody>
      </p:sp>
      <p:sp>
        <p:nvSpPr>
          <p:cNvPr id="327" name="Google Shape;327;p11"/>
          <p:cNvSpPr txBox="1">
            <a:spLocks noGrp="1"/>
          </p:cNvSpPr>
          <p:nvPr>
            <p:ph type="body" idx="1"/>
          </p:nvPr>
        </p:nvSpPr>
        <p:spPr>
          <a:xfrm>
            <a:off x="1323400" y="1492898"/>
            <a:ext cx="3584349" cy="46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5ED9FF"/>
                </a:solidFill>
              </a:rPr>
              <a:t>PROCESS OVERVIEW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12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337" name="Google Shape;337;p12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12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339" name="Google Shape;339;p1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0" name="Google Shape;340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1" name="Google Shape;341;p12"/>
          <p:cNvSpPr txBox="1">
            <a:spLocks noGrp="1"/>
          </p:cNvSpPr>
          <p:nvPr>
            <p:ph type="title"/>
          </p:nvPr>
        </p:nvSpPr>
        <p:spPr>
          <a:xfrm>
            <a:off x="1234754" y="806986"/>
            <a:ext cx="39077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Python Script</a:t>
            </a:r>
            <a:endParaRPr dirty="0"/>
          </a:p>
        </p:txBody>
      </p:sp>
      <p:sp>
        <p:nvSpPr>
          <p:cNvPr id="342" name="Google Shape;342;p12"/>
          <p:cNvSpPr txBox="1">
            <a:spLocks noGrp="1"/>
          </p:cNvSpPr>
          <p:nvPr>
            <p:ph type="body" idx="2"/>
          </p:nvPr>
        </p:nvSpPr>
        <p:spPr>
          <a:xfrm>
            <a:off x="1362996" y="2129505"/>
            <a:ext cx="9834003" cy="346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84048" lvl="0" indent="-457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+mj-lt"/>
              <a:buAutoNum type="alphaLcParenR"/>
            </a:pPr>
            <a:r>
              <a:rPr lang="en-US" sz="2200" dirty="0"/>
              <a:t>Create the BINARIES, BINARY_CLASSES, and CLASSES tables</a:t>
            </a:r>
            <a:endParaRPr dirty="0"/>
          </a:p>
          <a:p>
            <a:pPr marL="384048" lvl="0" indent="-457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+mj-lt"/>
              <a:buAutoNum type="alphaLcParenR"/>
            </a:pPr>
            <a:r>
              <a:rPr lang="en-US" sz="2200" dirty="0"/>
              <a:t>Create the ITEMS table</a:t>
            </a:r>
            <a:endParaRPr dirty="0"/>
          </a:p>
          <a:p>
            <a:pPr marL="674370" lvl="2" indent="-4000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+mj-lt"/>
              <a:buAutoNum type="romanLcPeriod"/>
            </a:pPr>
            <a:r>
              <a:rPr lang="en-US" sz="1800" dirty="0"/>
              <a:t>Go through each .</a:t>
            </a:r>
            <a:r>
              <a:rPr lang="en-US" sz="1800" dirty="0" err="1"/>
              <a:t>lyrx</a:t>
            </a:r>
            <a:r>
              <a:rPr lang="en-US" sz="1800" dirty="0"/>
              <a:t> saved in the folder and pull the JSON string</a:t>
            </a:r>
            <a:endParaRPr sz="1800" dirty="0"/>
          </a:p>
          <a:p>
            <a:pPr marL="674370" lvl="2" indent="-4000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+mj-lt"/>
              <a:buAutoNum type="romanLcPeriod"/>
            </a:pPr>
            <a:r>
              <a:rPr lang="en-US" sz="1800" dirty="0"/>
              <a:t>Assign the ID to each style</a:t>
            </a:r>
            <a:endParaRPr sz="1800" dirty="0"/>
          </a:p>
          <a:p>
            <a:pPr marL="674370" lvl="2" indent="-4000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+mj-lt"/>
              <a:buAutoNum type="romanLcPeriod"/>
            </a:pPr>
            <a:r>
              <a:rPr lang="en-US" sz="1800" dirty="0"/>
              <a:t>Pull the CLASS, NAME, TAGS, CONTENT, and KEY for each style from the JSON string</a:t>
            </a:r>
          </a:p>
          <a:p>
            <a:pPr marL="674370" lvl="2" indent="-4000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40"/>
              <a:buFont typeface="+mj-lt"/>
              <a:buAutoNum type="romanLcPeriod"/>
            </a:pPr>
            <a:r>
              <a:rPr lang="en-US" sz="1800" dirty="0"/>
              <a:t>Insert the symbology information into the ITEMS table</a:t>
            </a:r>
            <a:endParaRPr sz="1800" dirty="0"/>
          </a:p>
          <a:p>
            <a:pPr marL="384048" lvl="0" indent="-457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+mj-lt"/>
              <a:buAutoNum type="alphaLcParenR"/>
            </a:pPr>
            <a:r>
              <a:rPr lang="en-US" sz="2200" dirty="0"/>
              <a:t>Create the STYLE_ITEM_BINARY_REFERENCES table and meta table</a:t>
            </a:r>
            <a:endParaRPr dirty="0"/>
          </a:p>
          <a:p>
            <a:pPr marL="384048" lvl="0" indent="-457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+mj-lt"/>
              <a:buAutoNum type="alphaLcParenR"/>
            </a:pPr>
            <a:r>
              <a:rPr lang="en-US" sz="2200" dirty="0"/>
              <a:t>Save and commit the completed custom style file</a:t>
            </a:r>
            <a:endParaRPr dirty="0"/>
          </a:p>
        </p:txBody>
      </p:sp>
      <p:sp>
        <p:nvSpPr>
          <p:cNvPr id="343" name="Google Shape;343;p12"/>
          <p:cNvSpPr txBox="1">
            <a:spLocks noGrp="1"/>
          </p:cNvSpPr>
          <p:nvPr>
            <p:ph type="body" idx="1"/>
          </p:nvPr>
        </p:nvSpPr>
        <p:spPr>
          <a:xfrm>
            <a:off x="1234754" y="1555777"/>
            <a:ext cx="72705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dirty="0">
                <a:solidFill>
                  <a:srgbClr val="5ED9FF"/>
                </a:solidFill>
              </a:rPr>
              <a:t>STEP 4: INSERT NEW STYLES INTO THE .STYLX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13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353" name="Google Shape;353;p13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" name="Google Shape;354;p13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355" name="Google Shape;355;p13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6" name="Google Shape;356;p13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57" name="Google Shape;357;p13"/>
          <p:cNvSpPr txBox="1">
            <a:spLocks noGrp="1"/>
          </p:cNvSpPr>
          <p:nvPr>
            <p:ph type="title"/>
          </p:nvPr>
        </p:nvSpPr>
        <p:spPr>
          <a:xfrm>
            <a:off x="1270721" y="963888"/>
            <a:ext cx="360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Constraints of Script</a:t>
            </a:r>
            <a:endParaRPr dirty="0"/>
          </a:p>
        </p:txBody>
      </p:sp>
      <p:sp>
        <p:nvSpPr>
          <p:cNvPr id="358" name="Google Shape;358;p13"/>
          <p:cNvSpPr txBox="1">
            <a:spLocks noGrp="1"/>
          </p:cNvSpPr>
          <p:nvPr>
            <p:ph type="body" idx="2"/>
          </p:nvPr>
        </p:nvSpPr>
        <p:spPr>
          <a:xfrm>
            <a:off x="1273800" y="1759431"/>
            <a:ext cx="9644400" cy="31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Works for both vector and raster data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Each point, line, or polygon symbol is added as both a point, line, or polygon style, as well as a color style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For color styles, saves both the fill color and the outline color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If it exists, background color is saved for proportional symbol and graduated symbol styles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Script is set to prevent duplicate content from being added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14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368" name="Google Shape;368;p14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14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370" name="Google Shape;370;p14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14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72" name="Google Shape;372;p14"/>
          <p:cNvSpPr txBox="1">
            <a:spLocks noGrp="1"/>
          </p:cNvSpPr>
          <p:nvPr>
            <p:ph type="title"/>
          </p:nvPr>
        </p:nvSpPr>
        <p:spPr>
          <a:xfrm>
            <a:off x="1374163" y="565718"/>
            <a:ext cx="518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Constraints of Script- Vectors</a:t>
            </a:r>
            <a:endParaRPr/>
          </a:p>
        </p:txBody>
      </p:sp>
      <p:sp>
        <p:nvSpPr>
          <p:cNvPr id="373" name="Google Shape;373;p14"/>
          <p:cNvSpPr txBox="1">
            <a:spLocks noGrp="1"/>
          </p:cNvSpPr>
          <p:nvPr>
            <p:ph type="body" idx="2"/>
          </p:nvPr>
        </p:nvSpPr>
        <p:spPr>
          <a:xfrm>
            <a:off x="7024728" y="4945173"/>
            <a:ext cx="4062900" cy="86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Dot density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Chart</a:t>
            </a:r>
            <a:endParaRPr dirty="0"/>
          </a:p>
        </p:txBody>
      </p:sp>
      <p:sp>
        <p:nvSpPr>
          <p:cNvPr id="374" name="Google Shape;374;p14"/>
          <p:cNvSpPr txBox="1">
            <a:spLocks noGrp="1"/>
          </p:cNvSpPr>
          <p:nvPr>
            <p:ph type="body" idx="1"/>
          </p:nvPr>
        </p:nvSpPr>
        <p:spPr>
          <a:xfrm>
            <a:off x="1374175" y="1366200"/>
            <a:ext cx="414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5ED9FF"/>
                </a:solidFill>
              </a:rPr>
              <a:t>SUPPORTED SYMBOLOGY:</a:t>
            </a:r>
            <a:endParaRPr/>
          </a:p>
        </p:txBody>
      </p:sp>
      <p:sp>
        <p:nvSpPr>
          <p:cNvPr id="375" name="Google Shape;375;p14"/>
          <p:cNvSpPr txBox="1"/>
          <p:nvPr/>
        </p:nvSpPr>
        <p:spPr>
          <a:xfrm>
            <a:off x="7024728" y="4504970"/>
            <a:ext cx="456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dirty="0">
                <a:solidFill>
                  <a:srgbClr val="5ED9FF"/>
                </a:solidFill>
              </a:rPr>
              <a:t>UN</a:t>
            </a:r>
            <a:r>
              <a:rPr lang="en-US" sz="2400" b="0" dirty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SUPPORTED SYMBOLOGY:</a:t>
            </a:r>
            <a:endParaRPr dirty="0"/>
          </a:p>
        </p:txBody>
      </p:sp>
      <p:sp>
        <p:nvSpPr>
          <p:cNvPr id="376" name="Google Shape;376;p14"/>
          <p:cNvSpPr txBox="1"/>
          <p:nvPr/>
        </p:nvSpPr>
        <p:spPr>
          <a:xfrm>
            <a:off x="1374163" y="1932393"/>
            <a:ext cx="5429758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Unique values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1 3 4 5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Graduated symbol</a:t>
            </a:r>
            <a:r>
              <a:rPr lang="en-US" sz="2200" dirty="0">
                <a:solidFill>
                  <a:schemeClr val="lt1"/>
                </a:solidFill>
              </a:rPr>
              <a:t>s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1 3 4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Proportional symbol</a:t>
            </a:r>
            <a:r>
              <a:rPr lang="en-US" sz="2200" dirty="0">
                <a:solidFill>
                  <a:schemeClr val="lt1"/>
                </a:solidFill>
              </a:rPr>
              <a:t>s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1 3 4 5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Graduated colors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1 3 4 5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Unclassed colors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Bivariate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Dictionary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1 3 4 5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All c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olor scheme types: Continuous, Fixed, Discrete, Random, Multipart</a:t>
            </a:r>
            <a:endParaRPr sz="2200" b="0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14"/>
          <p:cNvGrpSpPr/>
          <p:nvPr/>
        </p:nvGrpSpPr>
        <p:grpSpPr>
          <a:xfrm>
            <a:off x="6803921" y="743263"/>
            <a:ext cx="5171506" cy="2766000"/>
            <a:chOff x="7020493" y="1136913"/>
            <a:chExt cx="5171506" cy="2766000"/>
          </a:xfrm>
        </p:grpSpPr>
        <p:sp>
          <p:nvSpPr>
            <p:cNvPr id="378" name="Google Shape;378;p14"/>
            <p:cNvSpPr txBox="1"/>
            <p:nvPr/>
          </p:nvSpPr>
          <p:spPr>
            <a:xfrm>
              <a:off x="7020493" y="1638056"/>
              <a:ext cx="4586100" cy="22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90513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Colors</a:t>
              </a:r>
              <a:endParaRPr dirty="0"/>
            </a:p>
            <a:p>
              <a:pPr marL="290513" marR="0" lvl="1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Color Schemes</a:t>
              </a:r>
              <a:endParaRPr dirty="0"/>
            </a:p>
            <a:p>
              <a:pPr marL="290513" marR="0" lvl="1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Points</a:t>
              </a:r>
              <a:endParaRPr dirty="0"/>
            </a:p>
            <a:p>
              <a:pPr marL="290513" marR="0" lvl="1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Lines</a:t>
              </a:r>
              <a:endParaRPr dirty="0"/>
            </a:p>
            <a:p>
              <a:pPr marL="290513" marR="0" lvl="1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Polygons</a:t>
              </a:r>
              <a:endParaRPr dirty="0"/>
            </a:p>
          </p:txBody>
        </p:sp>
        <p:sp>
          <p:nvSpPr>
            <p:cNvPr id="379" name="Google Shape;379;p14"/>
            <p:cNvSpPr txBox="1"/>
            <p:nvPr/>
          </p:nvSpPr>
          <p:spPr>
            <a:xfrm>
              <a:off x="7381199" y="1174975"/>
              <a:ext cx="481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D9FF"/>
                </a:buClr>
                <a:buSzPts val="1920"/>
                <a:buFont typeface="Arial"/>
                <a:buNone/>
              </a:pPr>
              <a:r>
                <a:rPr lang="en-US" sz="2400" b="0" dirty="0">
                  <a:solidFill>
                    <a:srgbClr val="5ED9FF"/>
                  </a:solidFill>
                  <a:latin typeface="Arial"/>
                  <a:ea typeface="Arial"/>
                  <a:cs typeface="Arial"/>
                  <a:sym typeface="Arial"/>
                </a:rPr>
                <a:t>CLASS TYPE:</a:t>
              </a:r>
              <a:endParaRPr dirty="0"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7241300" y="1136913"/>
              <a:ext cx="2393100" cy="2766000"/>
            </a:xfrm>
            <a:prstGeom prst="rect">
              <a:avLst/>
            </a:prstGeom>
            <a:noFill/>
            <a:ln w="381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5"/>
          <p:cNvGrpSpPr/>
          <p:nvPr/>
        </p:nvGrpSpPr>
        <p:grpSpPr>
          <a:xfrm>
            <a:off x="0" y="-15485"/>
            <a:ext cx="12192000" cy="6873485"/>
            <a:chOff x="0" y="-15485"/>
            <a:chExt cx="12192000" cy="6873485"/>
          </a:xfrm>
        </p:grpSpPr>
        <p:sp>
          <p:nvSpPr>
            <p:cNvPr id="390" name="Google Shape;390;p15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1" name="Google Shape;391;p15"/>
            <p:cNvPicPr preferRelativeResize="0"/>
            <p:nvPr/>
          </p:nvPicPr>
          <p:blipFill rotWithShape="1">
            <a:blip r:embed="rId3">
              <a:alphaModFix amt="60000"/>
            </a:blip>
            <a:srcRect/>
            <a:stretch/>
          </p:blipFill>
          <p:spPr>
            <a:xfrm>
              <a:off x="0" y="-15485"/>
              <a:ext cx="2025570" cy="2882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15"/>
          <p:cNvSpPr txBox="1">
            <a:spLocks noGrp="1"/>
          </p:cNvSpPr>
          <p:nvPr>
            <p:ph type="title"/>
          </p:nvPr>
        </p:nvSpPr>
        <p:spPr>
          <a:xfrm>
            <a:off x="1436448" y="641175"/>
            <a:ext cx="524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Constraints of Script- Rasters</a:t>
            </a:r>
            <a:endParaRPr/>
          </a:p>
        </p:txBody>
      </p:sp>
      <p:sp>
        <p:nvSpPr>
          <p:cNvPr id="393" name="Google Shape;393;p15"/>
          <p:cNvSpPr txBox="1"/>
          <p:nvPr/>
        </p:nvSpPr>
        <p:spPr>
          <a:xfrm>
            <a:off x="1436448" y="2444570"/>
            <a:ext cx="5273906" cy="300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C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olormap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C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lassify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U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nique values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200" b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S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tretch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dirty="0"/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D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iscrete </a:t>
            </a:r>
            <a:r>
              <a:rPr lang="en-US" sz="2200" b="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200" b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1168" marR="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76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</a:rPr>
              <a:t>All c</a:t>
            </a:r>
            <a:r>
              <a:rPr lang="en-US" sz="2200" b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olor scheme types: Continuous, Fixed, Discrete, Random, Multipart</a:t>
            </a:r>
            <a:endParaRPr sz="2200" b="0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5"/>
          <p:cNvSpPr txBox="1">
            <a:spLocks noGrp="1"/>
          </p:cNvSpPr>
          <p:nvPr>
            <p:ph type="body" idx="1"/>
          </p:nvPr>
        </p:nvSpPr>
        <p:spPr>
          <a:xfrm>
            <a:off x="1436448" y="1791195"/>
            <a:ext cx="41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dirty="0">
                <a:solidFill>
                  <a:srgbClr val="5ED9FF"/>
                </a:solidFill>
              </a:rPr>
              <a:t>SUPPORTED SYMBOLOGY:</a:t>
            </a:r>
            <a:endParaRPr dirty="0"/>
          </a:p>
        </p:txBody>
      </p:sp>
      <p:sp>
        <p:nvSpPr>
          <p:cNvPr id="395" name="Google Shape;395;p15"/>
          <p:cNvSpPr txBox="1"/>
          <p:nvPr/>
        </p:nvSpPr>
        <p:spPr>
          <a:xfrm>
            <a:off x="7143277" y="4552831"/>
            <a:ext cx="461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dirty="0">
                <a:solidFill>
                  <a:srgbClr val="5ED9FF"/>
                </a:solidFill>
              </a:rPr>
              <a:t>UN</a:t>
            </a:r>
            <a:r>
              <a:rPr lang="en-US" sz="2400" b="0" dirty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SUPPORTED SYMBOLOGY:</a:t>
            </a:r>
            <a:endParaRPr dirty="0"/>
          </a:p>
        </p:txBody>
      </p:sp>
      <p:sp>
        <p:nvSpPr>
          <p:cNvPr id="396" name="Google Shape;396;p15"/>
          <p:cNvSpPr txBox="1">
            <a:spLocks noGrp="1"/>
          </p:cNvSpPr>
          <p:nvPr>
            <p:ph type="body" idx="2"/>
          </p:nvPr>
        </p:nvSpPr>
        <p:spPr>
          <a:xfrm>
            <a:off x="7143277" y="5018463"/>
            <a:ext cx="4062900" cy="52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Vector field</a:t>
            </a:r>
            <a:endParaRPr dirty="0"/>
          </a:p>
        </p:txBody>
      </p:sp>
      <p:grpSp>
        <p:nvGrpSpPr>
          <p:cNvPr id="397" name="Google Shape;397;p15"/>
          <p:cNvGrpSpPr/>
          <p:nvPr/>
        </p:nvGrpSpPr>
        <p:grpSpPr>
          <a:xfrm>
            <a:off x="6949104" y="804109"/>
            <a:ext cx="5171506" cy="2766000"/>
            <a:chOff x="7020493" y="1119356"/>
            <a:chExt cx="5171506" cy="2766000"/>
          </a:xfrm>
        </p:grpSpPr>
        <p:sp>
          <p:nvSpPr>
            <p:cNvPr id="398" name="Google Shape;398;p15"/>
            <p:cNvSpPr txBox="1"/>
            <p:nvPr/>
          </p:nvSpPr>
          <p:spPr>
            <a:xfrm>
              <a:off x="7020493" y="1638056"/>
              <a:ext cx="4586100" cy="22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90512" marR="0" lvl="1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Colors</a:t>
              </a:r>
              <a:endParaRPr dirty="0"/>
            </a:p>
            <a:p>
              <a:pPr marL="290512" marR="0" lvl="1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Color Schemes</a:t>
              </a:r>
              <a:endParaRPr dirty="0"/>
            </a:p>
            <a:p>
              <a:pPr marL="290512" marR="0" lvl="1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Points</a:t>
              </a:r>
              <a:endParaRPr dirty="0"/>
            </a:p>
            <a:p>
              <a:pPr marL="290512" marR="0" lvl="1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Lines</a:t>
              </a:r>
              <a:endParaRPr dirty="0"/>
            </a:p>
            <a:p>
              <a:pPr marL="290512" marR="0" lvl="1" indent="0" algn="l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baseline="300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 </a:t>
              </a: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Polygons</a:t>
              </a:r>
              <a:endParaRPr dirty="0"/>
            </a:p>
          </p:txBody>
        </p:sp>
        <p:sp>
          <p:nvSpPr>
            <p:cNvPr id="399" name="Google Shape;399;p15"/>
            <p:cNvSpPr txBox="1"/>
            <p:nvPr/>
          </p:nvSpPr>
          <p:spPr>
            <a:xfrm>
              <a:off x="7381199" y="1174975"/>
              <a:ext cx="481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D9FF"/>
                </a:buClr>
                <a:buSzPts val="1920"/>
                <a:buFont typeface="Arial"/>
                <a:buNone/>
              </a:pPr>
              <a:r>
                <a:rPr lang="en-US" sz="2400" b="0">
                  <a:solidFill>
                    <a:srgbClr val="5ED9FF"/>
                  </a:solidFill>
                  <a:latin typeface="Arial"/>
                  <a:ea typeface="Arial"/>
                  <a:cs typeface="Arial"/>
                  <a:sym typeface="Arial"/>
                </a:rPr>
                <a:t>CLASS TYPE:</a:t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7214666" y="1119356"/>
              <a:ext cx="2393100" cy="2766000"/>
            </a:xfrm>
            <a:prstGeom prst="rect">
              <a:avLst/>
            </a:prstGeom>
            <a:noFill/>
            <a:ln w="381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16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410" name="Google Shape;410;p16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16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412" name="Google Shape;412;p16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3" name="Google Shape;413;p16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14" name="Google Shape;414;p16"/>
          <p:cNvSpPr txBox="1">
            <a:spLocks noGrp="1"/>
          </p:cNvSpPr>
          <p:nvPr>
            <p:ph type="title"/>
          </p:nvPr>
        </p:nvSpPr>
        <p:spPr>
          <a:xfrm>
            <a:off x="914390" y="293458"/>
            <a:ext cx="65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Load a Style File into ArcGIS Pro</a:t>
            </a:r>
            <a:endParaRPr/>
          </a:p>
        </p:txBody>
      </p:sp>
      <p:pic>
        <p:nvPicPr>
          <p:cNvPr id="415" name="Google Shape;41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985" y="1080663"/>
            <a:ext cx="2891417" cy="331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44406" y="1677662"/>
            <a:ext cx="6060272" cy="33105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pic>
        <p:nvPicPr>
          <p:cNvPr id="417" name="Google Shape;417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18704" y="3872646"/>
            <a:ext cx="3847794" cy="236712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</p:pic>
      <p:sp>
        <p:nvSpPr>
          <p:cNvPr id="418" name="Google Shape;418;p16"/>
          <p:cNvSpPr txBox="1">
            <a:spLocks noGrp="1"/>
          </p:cNvSpPr>
          <p:nvPr>
            <p:ph type="body" idx="2"/>
          </p:nvPr>
        </p:nvSpPr>
        <p:spPr>
          <a:xfrm>
            <a:off x="850392" y="5269269"/>
            <a:ext cx="67902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75488" lvl="0" indent="-4754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0"/>
              <a:buChar char="⭐"/>
            </a:pPr>
            <a:r>
              <a:rPr lang="en-US" sz="2200" dirty="0"/>
              <a:t>When applying a style from your style file into a new layer, this does not automatically update the primary symbology type category in ArcGIS Pro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17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428" name="Google Shape;428;p17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9" name="Google Shape;429;p17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430" name="Google Shape;430;p17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Google Shape;431;p17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32" name="Google Shape;43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4370" y="0"/>
            <a:ext cx="2415385" cy="510091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7"/>
          <p:cNvSpPr txBox="1">
            <a:spLocks noGrp="1"/>
          </p:cNvSpPr>
          <p:nvPr>
            <p:ph type="body" idx="1"/>
          </p:nvPr>
        </p:nvSpPr>
        <p:spPr>
          <a:xfrm>
            <a:off x="103355" y="2991105"/>
            <a:ext cx="200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dirty="0">
                <a:solidFill>
                  <a:srgbClr val="5ED9FF"/>
                </a:solidFill>
              </a:rPr>
              <a:t>Class 1: Color</a:t>
            </a:r>
            <a:endParaRPr dirty="0"/>
          </a:p>
        </p:txBody>
      </p:sp>
      <p:sp>
        <p:nvSpPr>
          <p:cNvPr id="435" name="Google Shape;435;p17"/>
          <p:cNvSpPr txBox="1"/>
          <p:nvPr/>
        </p:nvSpPr>
        <p:spPr>
          <a:xfrm>
            <a:off x="2498436" y="1630520"/>
            <a:ext cx="200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Class 2: Color Scheme</a:t>
            </a:r>
            <a:endParaRPr/>
          </a:p>
        </p:txBody>
      </p:sp>
      <p:sp>
        <p:nvSpPr>
          <p:cNvPr id="436" name="Google Shape;436;p17"/>
          <p:cNvSpPr txBox="1"/>
          <p:nvPr/>
        </p:nvSpPr>
        <p:spPr>
          <a:xfrm>
            <a:off x="5095499" y="5152695"/>
            <a:ext cx="200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Class 3: Point</a:t>
            </a:r>
            <a:endParaRPr/>
          </a:p>
        </p:txBody>
      </p:sp>
      <p:sp>
        <p:nvSpPr>
          <p:cNvPr id="437" name="Google Shape;437;p17"/>
          <p:cNvSpPr txBox="1"/>
          <p:nvPr/>
        </p:nvSpPr>
        <p:spPr>
          <a:xfrm>
            <a:off x="7602845" y="2000120"/>
            <a:ext cx="185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 dirty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Class 4: Line</a:t>
            </a:r>
            <a:endParaRPr dirty="0"/>
          </a:p>
        </p:txBody>
      </p:sp>
      <p:sp>
        <p:nvSpPr>
          <p:cNvPr id="438" name="Google Shape;438;p17"/>
          <p:cNvSpPr txBox="1"/>
          <p:nvPr/>
        </p:nvSpPr>
        <p:spPr>
          <a:xfrm>
            <a:off x="9731473" y="5029985"/>
            <a:ext cx="24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 dirty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Class 5: Polygon</a:t>
            </a:r>
            <a:endParaRPr dirty="0"/>
          </a:p>
        </p:txBody>
      </p:sp>
      <p:pic>
        <p:nvPicPr>
          <p:cNvPr id="439" name="Google Shape;439;p17"/>
          <p:cNvPicPr preferRelativeResize="0"/>
          <p:nvPr/>
        </p:nvPicPr>
        <p:blipFill rotWithShape="1">
          <a:blip r:embed="rId6">
            <a:alphaModFix/>
          </a:blip>
          <a:srcRect b="35629"/>
          <a:stretch/>
        </p:blipFill>
        <p:spPr>
          <a:xfrm>
            <a:off x="0" y="-15475"/>
            <a:ext cx="2197125" cy="29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6072" y="2420975"/>
            <a:ext cx="2409350" cy="445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7"/>
          <p:cNvPicPr preferRelativeResize="0"/>
          <p:nvPr/>
        </p:nvPicPr>
        <p:blipFill rotWithShape="1">
          <a:blip r:embed="rId8">
            <a:alphaModFix/>
          </a:blip>
          <a:srcRect r="17823"/>
          <a:stretch/>
        </p:blipFill>
        <p:spPr>
          <a:xfrm>
            <a:off x="7477127" y="2420975"/>
            <a:ext cx="1992100" cy="44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26600" y="-17321"/>
            <a:ext cx="2565400" cy="49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18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452" name="Google Shape;452;p18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3" name="Google Shape;453;p18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454" name="Google Shape;454;p18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18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56" name="Google Shape;456;p18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Disadvantages of Using Script over Manual Saving</a:t>
            </a:r>
            <a:endParaRPr/>
          </a:p>
        </p:txBody>
      </p:sp>
      <p:sp>
        <p:nvSpPr>
          <p:cNvPr id="457" name="Google Shape;457;p18"/>
          <p:cNvSpPr txBox="1">
            <a:spLocks noGrp="1"/>
          </p:cNvSpPr>
          <p:nvPr>
            <p:ph type="body" idx="2"/>
          </p:nvPr>
        </p:nvSpPr>
        <p:spPr>
          <a:xfrm>
            <a:off x="914400" y="1922625"/>
            <a:ext cx="6356412" cy="344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11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Does not work for dot density, chart, or vector field symbols– differences in .</a:t>
            </a:r>
            <a:r>
              <a:rPr lang="en-US" sz="2200" dirty="0" err="1"/>
              <a:t>lyrx</a:t>
            </a:r>
            <a:r>
              <a:rPr lang="en-US" sz="2200" dirty="0"/>
              <a:t> output</a:t>
            </a:r>
          </a:p>
          <a:p>
            <a:pPr marL="201168" lvl="0" indent="-2011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sz="2200" dirty="0"/>
          </a:p>
          <a:p>
            <a:pPr marL="201168" lvl="0" indent="-2011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Proportional symbols only saves 1 symbol (the “minimum size” value), even if multiple symbols are designated for the layer</a:t>
            </a:r>
          </a:p>
          <a:p>
            <a:pPr marL="201168" lvl="0" indent="-2011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endParaRPr sz="2200" dirty="0"/>
          </a:p>
          <a:p>
            <a:pPr marL="201168" lvl="0" indent="-2011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Some .</a:t>
            </a:r>
            <a:r>
              <a:rPr lang="en-US" sz="2200" dirty="0" err="1"/>
              <a:t>lyrx</a:t>
            </a:r>
            <a:r>
              <a:rPr lang="en-US" sz="2200" dirty="0"/>
              <a:t> cannot be saved as styles because they produce a Unicode Error– likely something with how the URL is listed in the metadata</a:t>
            </a:r>
            <a:endParaRPr sz="2200" dirty="0"/>
          </a:p>
        </p:txBody>
      </p:sp>
      <p:pic>
        <p:nvPicPr>
          <p:cNvPr id="458" name="Google Shape;45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291" y="1968754"/>
            <a:ext cx="3035830" cy="3351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5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184" name="Google Shape;184;p5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" name="Google Shape;185;p5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186" name="Google Shape;186;p5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5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1367011" y="667037"/>
            <a:ext cx="175004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89" name="Google Shape;189;p5"/>
          <p:cNvSpPr txBox="1">
            <a:spLocks noGrp="1"/>
          </p:cNvSpPr>
          <p:nvPr>
            <p:ph type="body" idx="2"/>
          </p:nvPr>
        </p:nvSpPr>
        <p:spPr>
          <a:xfrm>
            <a:off x="1441152" y="1371373"/>
            <a:ext cx="6393031" cy="478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Style File Creation Purpose and Former Workflow</a:t>
            </a:r>
          </a:p>
          <a:p>
            <a:pPr marL="18288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Script Early Stages</a:t>
            </a:r>
          </a:p>
          <a:p>
            <a:pPr marL="18288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Components of a Style File (.</a:t>
            </a:r>
            <a:r>
              <a:rPr lang="en-US" sz="2200" dirty="0" err="1"/>
              <a:t>stylx</a:t>
            </a:r>
            <a:r>
              <a:rPr lang="en-US" sz="2200" dirty="0"/>
              <a:t>)</a:t>
            </a:r>
          </a:p>
          <a:p>
            <a:pPr marL="18288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Python Script</a:t>
            </a:r>
          </a:p>
          <a:p>
            <a:pPr marL="18288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Constraints of Script</a:t>
            </a:r>
          </a:p>
          <a:p>
            <a:pPr marL="182880" indent="-203200">
              <a:lnSpc>
                <a:spcPct val="115000"/>
              </a:lnSpc>
              <a:spcBef>
                <a:spcPts val="900"/>
              </a:spcBef>
              <a:buSzPts val="1760"/>
            </a:pPr>
            <a:r>
              <a:rPr lang="en-US" sz="2200" dirty="0"/>
              <a:t>Load a Style File into ArcGIS Pro</a:t>
            </a:r>
          </a:p>
          <a:p>
            <a:pPr marL="182880" indent="-203200">
              <a:lnSpc>
                <a:spcPct val="115000"/>
              </a:lnSpc>
              <a:spcBef>
                <a:spcPts val="900"/>
              </a:spcBef>
              <a:buSzPts val="1760"/>
            </a:pPr>
            <a:r>
              <a:rPr lang="en-US" sz="2200" dirty="0"/>
              <a:t>Disadvantages of Using Script</a:t>
            </a:r>
          </a:p>
          <a:p>
            <a:pPr marL="182880" indent="-203200">
              <a:lnSpc>
                <a:spcPct val="115000"/>
              </a:lnSpc>
              <a:spcBef>
                <a:spcPts val="900"/>
              </a:spcBef>
              <a:buSzPts val="1760"/>
            </a:pPr>
            <a:r>
              <a:rPr lang="en-US" sz="2200" dirty="0"/>
              <a:t>Advantages of Using Script</a:t>
            </a:r>
          </a:p>
          <a:p>
            <a:pPr marL="182880" indent="-203200">
              <a:lnSpc>
                <a:spcPct val="115000"/>
              </a:lnSpc>
              <a:spcBef>
                <a:spcPts val="900"/>
              </a:spcBef>
              <a:buSzPts val="1760"/>
            </a:pPr>
            <a:r>
              <a:rPr lang="en-US" sz="2200" dirty="0"/>
              <a:t>Areas for Future Development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39130430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19"/>
          <p:cNvGrpSpPr/>
          <p:nvPr/>
        </p:nvGrpSpPr>
        <p:grpSpPr>
          <a:xfrm>
            <a:off x="0" y="-15223"/>
            <a:ext cx="12192000" cy="6888445"/>
            <a:chOff x="0" y="-15485"/>
            <a:chExt cx="12192000" cy="6888445"/>
          </a:xfrm>
        </p:grpSpPr>
        <p:sp>
          <p:nvSpPr>
            <p:cNvPr id="468" name="Google Shape;468;p19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19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470" name="Google Shape;470;p19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19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72" name="Google Shape;472;p19"/>
          <p:cNvSpPr txBox="1">
            <a:spLocks noGrp="1"/>
          </p:cNvSpPr>
          <p:nvPr>
            <p:ph type="title"/>
          </p:nvPr>
        </p:nvSpPr>
        <p:spPr>
          <a:xfrm>
            <a:off x="1348617" y="763750"/>
            <a:ext cx="857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Advantages of Using Script over Manual Saving</a:t>
            </a:r>
            <a:endParaRPr dirty="0"/>
          </a:p>
        </p:txBody>
      </p:sp>
      <p:sp>
        <p:nvSpPr>
          <p:cNvPr id="473" name="Google Shape;473;p19"/>
          <p:cNvSpPr txBox="1">
            <a:spLocks noGrp="1"/>
          </p:cNvSpPr>
          <p:nvPr>
            <p:ph type="body" idx="2"/>
          </p:nvPr>
        </p:nvSpPr>
        <p:spPr>
          <a:xfrm>
            <a:off x="1348617" y="1503355"/>
            <a:ext cx="5581338" cy="464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Much more efficient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Saves time, energy, and manpower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More versatile content saving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Can save Colormap styles into a style file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Can save both the fill color and the outline color for color styles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Can save all layers of a multilayer symbol individually as a point, line, or polygon style, as well as color style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Facilitates SQL and data analysis of results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Can be used to help improve data and assist other teams</a:t>
            </a:r>
            <a:endParaRPr dirty="0"/>
          </a:p>
        </p:txBody>
      </p:sp>
      <p:sp>
        <p:nvSpPr>
          <p:cNvPr id="474" name="Google Shape;474;p19"/>
          <p:cNvSpPr txBox="1"/>
          <p:nvPr/>
        </p:nvSpPr>
        <p:spPr>
          <a:xfrm>
            <a:off x="8398673" y="4641595"/>
            <a:ext cx="1492933" cy="26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Multilayer Symbol</a:t>
            </a:r>
            <a:endParaRPr/>
          </a:p>
        </p:txBody>
      </p:sp>
      <p:pic>
        <p:nvPicPr>
          <p:cNvPr id="475" name="Google Shape;4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208" y="2147450"/>
            <a:ext cx="3323175" cy="239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20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485" name="Google Shape;485;p20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" name="Google Shape;486;p20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487" name="Google Shape;487;p20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" name="Google Shape;488;p20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89" name="Google Shape;489;p20"/>
          <p:cNvSpPr txBox="1">
            <a:spLocks noGrp="1"/>
          </p:cNvSpPr>
          <p:nvPr>
            <p:ph type="title"/>
          </p:nvPr>
        </p:nvSpPr>
        <p:spPr>
          <a:xfrm>
            <a:off x="1002423" y="775004"/>
            <a:ext cx="55640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Areas for Future Development</a:t>
            </a:r>
            <a:endParaRPr dirty="0"/>
          </a:p>
        </p:txBody>
      </p:sp>
      <p:sp>
        <p:nvSpPr>
          <p:cNvPr id="490" name="Google Shape;490;p20"/>
          <p:cNvSpPr txBox="1">
            <a:spLocks noGrp="1"/>
          </p:cNvSpPr>
          <p:nvPr>
            <p:ph type="body" idx="2"/>
          </p:nvPr>
        </p:nvSpPr>
        <p:spPr>
          <a:xfrm>
            <a:off x="1002423" y="1674595"/>
            <a:ext cx="10369296" cy="43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Development for multi-layer symbols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Saving each layer in the stack individually as point, line, or polygon, as well as color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Obtain greater clarification on what causes the Unicode Error for some .</a:t>
            </a:r>
            <a:r>
              <a:rPr lang="en-US" sz="2200" dirty="0" err="1"/>
              <a:t>lyrx</a:t>
            </a:r>
            <a:endParaRPr sz="2200"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Save the contents of the .</a:t>
            </a:r>
            <a:r>
              <a:rPr lang="en-US" sz="2200" dirty="0" err="1"/>
              <a:t>stylx</a:t>
            </a:r>
            <a:r>
              <a:rPr lang="en-US" sz="2200" dirty="0"/>
              <a:t> into a .txt file and print the results in tabular format</a:t>
            </a:r>
            <a:endParaRPr dirty="0"/>
          </a:p>
          <a:p>
            <a:pPr marL="548640" marR="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Would double as a spec book for the cartography team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Develop a script to apply symbology from an existing style file into the map (script working in reverse)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Style File Script Pt 2 / Pt 3:</a:t>
            </a:r>
            <a:endParaRPr dirty="0"/>
          </a:p>
          <a:p>
            <a:pPr marL="548640" marR="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Development for Text Symbols</a:t>
            </a:r>
            <a:endParaRPr dirty="0"/>
          </a:p>
          <a:p>
            <a:pPr marL="548640" marR="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Development for Layout Elements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21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500" name="Google Shape;500;p21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1" name="Google Shape;501;p21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502" name="Google Shape;502;p21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3" name="Google Shape;503;p21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04" name="Google Shape;504;p21"/>
          <p:cNvSpPr txBox="1">
            <a:spLocks noGrp="1"/>
          </p:cNvSpPr>
          <p:nvPr>
            <p:ph type="title"/>
          </p:nvPr>
        </p:nvSpPr>
        <p:spPr>
          <a:xfrm>
            <a:off x="4442329" y="349172"/>
            <a:ext cx="4058222" cy="49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Additional Information</a:t>
            </a:r>
            <a:endParaRPr/>
          </a:p>
        </p:txBody>
      </p:sp>
      <p:pic>
        <p:nvPicPr>
          <p:cNvPr id="505" name="Google Shape;505;p21" descr="A qr code with orange text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 l="21725" t="42739" r="22903"/>
          <a:stretch/>
        </p:blipFill>
        <p:spPr>
          <a:xfrm>
            <a:off x="1588707" y="2050767"/>
            <a:ext cx="3855900" cy="40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1" descr="A qr code with a white backgroun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4373" t="2908" r="3535" b="2843"/>
          <a:stretch/>
        </p:blipFill>
        <p:spPr>
          <a:xfrm>
            <a:off x="6471440" y="2050767"/>
            <a:ext cx="3913175" cy="400476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1"/>
          <p:cNvSpPr txBox="1">
            <a:spLocks noGrp="1"/>
          </p:cNvSpPr>
          <p:nvPr>
            <p:ph type="body" idx="1"/>
          </p:nvPr>
        </p:nvSpPr>
        <p:spPr>
          <a:xfrm>
            <a:off x="7890230" y="1465254"/>
            <a:ext cx="10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5ED9FF"/>
                </a:solidFill>
              </a:rPr>
              <a:t>GitHub</a:t>
            </a:r>
            <a:endParaRPr/>
          </a:p>
        </p:txBody>
      </p:sp>
      <p:sp>
        <p:nvSpPr>
          <p:cNvPr id="508" name="Google Shape;508;p21"/>
          <p:cNvSpPr txBox="1"/>
          <p:nvPr/>
        </p:nvSpPr>
        <p:spPr>
          <a:xfrm>
            <a:off x="1360107" y="1465254"/>
            <a:ext cx="431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920"/>
              <a:buFont typeface="Arial"/>
              <a:buNone/>
            </a:pPr>
            <a:r>
              <a:rPr lang="en-US" sz="2400" b="0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USDA Forest Service Website</a:t>
            </a:r>
            <a:endParaRPr/>
          </a:p>
        </p:txBody>
      </p:sp>
      <p:pic>
        <p:nvPicPr>
          <p:cNvPr id="509" name="Google Shape;509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71071" y="999416"/>
            <a:ext cx="1091279" cy="40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g274a122711c_1_2"/>
          <p:cNvGrpSpPr/>
          <p:nvPr/>
        </p:nvGrpSpPr>
        <p:grpSpPr>
          <a:xfrm>
            <a:off x="0" y="-15485"/>
            <a:ext cx="12192001" cy="6888445"/>
            <a:chOff x="0" y="-15485"/>
            <a:chExt cx="12192001" cy="6888445"/>
          </a:xfrm>
        </p:grpSpPr>
        <p:sp>
          <p:nvSpPr>
            <p:cNvPr id="519" name="Google Shape;519;g274a122711c_1_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6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0" name="Google Shape;520;g274a122711c_1_2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521" name="Google Shape;521;g274a122711c_1_2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2" name="Google Shape;522;g274a122711c_1_2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23" name="Google Shape;523;g274a122711c_1_2"/>
          <p:cNvSpPr txBox="1">
            <a:spLocks noGrp="1"/>
          </p:cNvSpPr>
          <p:nvPr>
            <p:ph type="title"/>
          </p:nvPr>
        </p:nvSpPr>
        <p:spPr>
          <a:xfrm>
            <a:off x="1106014" y="765174"/>
            <a:ext cx="34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524" name="Google Shape;524;g274a122711c_1_2"/>
          <p:cNvSpPr txBox="1">
            <a:spLocks noGrp="1"/>
          </p:cNvSpPr>
          <p:nvPr>
            <p:ph type="body" idx="2"/>
          </p:nvPr>
        </p:nvSpPr>
        <p:spPr>
          <a:xfrm>
            <a:off x="1106014" y="1456690"/>
            <a:ext cx="10330800" cy="463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1168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600"/>
              <a:buChar char="•"/>
            </a:pPr>
            <a:r>
              <a:rPr lang="en-US" sz="1600" dirty="0"/>
              <a:t>“Create </a:t>
            </a:r>
            <a:r>
              <a:rPr lang="en-US" sz="1600" dirty="0" err="1"/>
              <a:t>stylx</a:t>
            </a:r>
            <a:r>
              <a:rPr lang="en-US" sz="1600" dirty="0"/>
              <a:t> file from sketch.” </a:t>
            </a:r>
            <a:r>
              <a:rPr lang="en-US" sz="1600" i="1" dirty="0"/>
              <a:t>Esri Community</a:t>
            </a:r>
            <a:r>
              <a:rPr lang="en-US" sz="1600" dirty="0"/>
              <a:t>, 21 Jan. 2022, </a:t>
            </a:r>
            <a:r>
              <a:rPr lang="en-US" sz="1600" u="sng" dirty="0">
                <a:solidFill>
                  <a:schemeClr val="hlink"/>
                </a:solidFill>
                <a:hlinkClick r:id="rId5"/>
              </a:rPr>
              <a:t>https://community.esri.com/t5/arcgis-pro-sdk-questions/create-stylx-file-from-sketch/td-p/1133903</a:t>
            </a:r>
            <a:r>
              <a:rPr lang="en-US" sz="1600" dirty="0"/>
              <a:t>.</a:t>
            </a:r>
            <a:endParaRPr sz="1600" dirty="0"/>
          </a:p>
          <a:p>
            <a:pPr marL="914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201168" lvl="0" indent="-201168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600"/>
              <a:buChar char="•"/>
            </a:pPr>
            <a:r>
              <a:rPr lang="en-US" sz="1600" dirty="0"/>
              <a:t>“Export symbology as python.” </a:t>
            </a:r>
            <a:r>
              <a:rPr lang="en-US" sz="1600" i="1" dirty="0"/>
              <a:t>Esri Community</a:t>
            </a:r>
            <a:r>
              <a:rPr lang="en-US" sz="1600" dirty="0"/>
              <a:t>, 08 Aug. 2023, </a:t>
            </a:r>
            <a:r>
              <a:rPr lang="en-US" sz="1600" u="sng" dirty="0">
                <a:solidFill>
                  <a:schemeClr val="hlink"/>
                </a:solidFill>
                <a:hlinkClick r:id="rId6"/>
              </a:rPr>
              <a:t>https://community.esri.com/t5/arcgis-pro-ideas/export-symbology-as-python/idi-p/1310119</a:t>
            </a:r>
            <a:r>
              <a:rPr lang="en-US" sz="1600" dirty="0"/>
              <a:t>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201168" lvl="0" indent="-201168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600"/>
              <a:buChar char="•"/>
            </a:pPr>
            <a:r>
              <a:rPr lang="en-US" sz="1600" dirty="0"/>
              <a:t>“How to </a:t>
            </a:r>
            <a:r>
              <a:rPr lang="en-US" sz="1600" dirty="0" err="1"/>
              <a:t>Programatically</a:t>
            </a:r>
            <a:r>
              <a:rPr lang="en-US" sz="1600" dirty="0"/>
              <a:t> Add Symbols to a .</a:t>
            </a:r>
            <a:r>
              <a:rPr lang="en-US" sz="1600" dirty="0" err="1"/>
              <a:t>Stylx</a:t>
            </a:r>
            <a:r>
              <a:rPr lang="en-US" sz="1600" dirty="0"/>
              <a:t> (Styles) File and Apply That Symbology to a Feature Layer.” </a:t>
            </a:r>
            <a:r>
              <a:rPr lang="en-US" sz="1600" i="1" dirty="0"/>
              <a:t>Esri Community</a:t>
            </a:r>
            <a:r>
              <a:rPr lang="en-US" sz="1600" dirty="0"/>
              <a:t>, 20 Feb. 2022, </a:t>
            </a:r>
            <a:r>
              <a:rPr lang="en-US" sz="1600" u="sng" dirty="0">
                <a:solidFill>
                  <a:schemeClr val="hlink"/>
                </a:solidFill>
                <a:hlinkClick r:id="rId7"/>
              </a:rPr>
              <a:t>community.esri.com/t5/</a:t>
            </a:r>
            <a:r>
              <a:rPr lang="en-US" sz="1600" u="sng" dirty="0" err="1">
                <a:solidFill>
                  <a:schemeClr val="hlink"/>
                </a:solidFill>
                <a:hlinkClick r:id="rId7"/>
              </a:rPr>
              <a:t>arcgis</a:t>
            </a:r>
            <a:r>
              <a:rPr lang="en-US" sz="1600" u="sng" dirty="0">
                <a:solidFill>
                  <a:schemeClr val="hlink"/>
                </a:solidFill>
                <a:hlinkClick r:id="rId7"/>
              </a:rPr>
              <a:t>-pro-documents/how-to-</a:t>
            </a:r>
            <a:r>
              <a:rPr lang="en-US" sz="1600" u="sng" dirty="0" err="1">
                <a:solidFill>
                  <a:schemeClr val="hlink"/>
                </a:solidFill>
                <a:hlinkClick r:id="rId7"/>
              </a:rPr>
              <a:t>programatically</a:t>
            </a:r>
            <a:r>
              <a:rPr lang="en-US" sz="1600" u="sng" dirty="0">
                <a:solidFill>
                  <a:schemeClr val="hlink"/>
                </a:solidFill>
                <a:hlinkClick r:id="rId7"/>
              </a:rPr>
              <a:t>-add-symbols-to-a-</a:t>
            </a:r>
            <a:r>
              <a:rPr lang="en-US" sz="1600" u="sng" dirty="0" err="1">
                <a:solidFill>
                  <a:schemeClr val="hlink"/>
                </a:solidFill>
                <a:hlinkClick r:id="rId7"/>
              </a:rPr>
              <a:t>stylx</a:t>
            </a:r>
            <a:r>
              <a:rPr lang="en-US" sz="1600" u="sng" dirty="0">
                <a:solidFill>
                  <a:schemeClr val="hlink"/>
                </a:solidFill>
                <a:hlinkClick r:id="rId7"/>
              </a:rPr>
              <a:t>/ta-p/921159</a:t>
            </a:r>
            <a:r>
              <a:rPr lang="en-US" sz="1600" dirty="0"/>
              <a:t>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201168" lvl="0" indent="-201168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600"/>
              <a:buChar char="•"/>
            </a:pPr>
            <a:r>
              <a:rPr lang="en-US" sz="1600" dirty="0"/>
              <a:t>“Python CIM access-ArcGIS Pro | Documentation.” </a:t>
            </a:r>
            <a:r>
              <a:rPr lang="en-US" sz="1600" i="1" dirty="0"/>
              <a:t>Esri</a:t>
            </a:r>
            <a:r>
              <a:rPr lang="en-US" sz="1600" dirty="0"/>
              <a:t>, 24 June 2024, </a:t>
            </a:r>
            <a:r>
              <a:rPr lang="en-US" sz="1600" u="sng" dirty="0">
                <a:solidFill>
                  <a:schemeClr val="hlink"/>
                </a:solidFill>
                <a:hlinkClick r:id="rId8"/>
              </a:rPr>
              <a:t>https://pro.arcgis.com/en/pro-app/latest/arcpy/mapping/python-cim-access.htm</a:t>
            </a:r>
            <a:r>
              <a:rPr lang="en-US" sz="1600" dirty="0"/>
              <a:t>.</a:t>
            </a:r>
            <a:endParaRPr sz="1600" dirty="0"/>
          </a:p>
          <a:p>
            <a:pPr marL="9144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201168" lvl="0" indent="-201168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ED9FF"/>
              </a:buClr>
              <a:buSzPts val="1600"/>
              <a:buChar char="•"/>
            </a:pPr>
            <a:r>
              <a:rPr lang="en-US" sz="1600" dirty="0"/>
              <a:t>Tilton, Thad. “Create Custom Dictionary Styles for </a:t>
            </a:r>
            <a:r>
              <a:rPr lang="en-US" sz="1600" dirty="0" err="1"/>
              <a:t>Arcgis</a:t>
            </a:r>
            <a:r>
              <a:rPr lang="en-US" sz="1600" dirty="0"/>
              <a:t>.” </a:t>
            </a:r>
            <a:r>
              <a:rPr lang="en-US" sz="1600" i="1" dirty="0"/>
              <a:t>ArcGIS Blog</a:t>
            </a:r>
            <a:r>
              <a:rPr lang="en-US" sz="1600" dirty="0"/>
              <a:t>, 30 Sept. 2020, </a:t>
            </a:r>
            <a:r>
              <a:rPr lang="en-US" sz="1600" u="sng" dirty="0">
                <a:solidFill>
                  <a:schemeClr val="hlink"/>
                </a:solidFill>
                <a:hlinkClick r:id="rId9"/>
              </a:rPr>
              <a:t>www.esri.com/arcgis-blog/products/arcgis-pro/mapping/create-custom-dictionary-styles-for-arcgis/</a:t>
            </a:r>
            <a:r>
              <a:rPr lang="en-US" sz="1600" dirty="0"/>
              <a:t>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500" y="4584825"/>
            <a:ext cx="1520229" cy="10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2029" y="451994"/>
            <a:ext cx="8071934" cy="382493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2"/>
          <p:cNvSpPr txBox="1"/>
          <p:nvPr/>
        </p:nvSpPr>
        <p:spPr>
          <a:xfrm>
            <a:off x="2706297" y="51790"/>
            <a:ext cx="584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https://media.istockphoto.com/id/1391352876/vector/thank-you-colorful-typography-banner.jpg?s=612x612&amp;w=0&amp;k=20&amp;c=jzm-E-RXHtLDQNxs_8RNe_388gbl7t7dEsYuyC0xtF8=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536" name="Google Shape;536;p22"/>
          <p:cNvSpPr txBox="1">
            <a:spLocks noGrp="1"/>
          </p:cNvSpPr>
          <p:nvPr>
            <p:ph type="body" idx="2"/>
          </p:nvPr>
        </p:nvSpPr>
        <p:spPr>
          <a:xfrm>
            <a:off x="7131499" y="5713513"/>
            <a:ext cx="3056209" cy="862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Geospatial Technology and Applications Center (GTAC)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537" name="Google Shape;5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3897" y="4565713"/>
            <a:ext cx="1033828" cy="11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500" y="4565731"/>
            <a:ext cx="534352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23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548" name="Google Shape;548;p23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9" name="Google Shape;549;p23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550" name="Google Shape;550;p23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1" name="Google Shape;551;p23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52" name="Google Shape;552;p23"/>
          <p:cNvSpPr txBox="1">
            <a:spLocks noGrp="1"/>
          </p:cNvSpPr>
          <p:nvPr>
            <p:ph type="title"/>
          </p:nvPr>
        </p:nvSpPr>
        <p:spPr>
          <a:xfrm>
            <a:off x="4419921" y="276078"/>
            <a:ext cx="347644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n-US" sz="5000" dirty="0"/>
              <a:t>Questions?</a:t>
            </a:r>
            <a:endParaRPr dirty="0"/>
          </a:p>
        </p:txBody>
      </p:sp>
      <p:pic>
        <p:nvPicPr>
          <p:cNvPr id="553" name="Google Shape;553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9591" y="1197100"/>
            <a:ext cx="5367068" cy="5367068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3"/>
          <p:cNvSpPr txBox="1"/>
          <p:nvPr/>
        </p:nvSpPr>
        <p:spPr>
          <a:xfrm>
            <a:off x="3725951" y="6564459"/>
            <a:ext cx="45743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https://whenwomenspeak.net/wp-content/uploads/2020/03/question-mark.jpg</a:t>
            </a:r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g273fe16fb0d_0_0"/>
          <p:cNvGrpSpPr/>
          <p:nvPr/>
        </p:nvGrpSpPr>
        <p:grpSpPr>
          <a:xfrm>
            <a:off x="0" y="-15485"/>
            <a:ext cx="12192001" cy="6888445"/>
            <a:chOff x="0" y="-15485"/>
            <a:chExt cx="12192001" cy="6888445"/>
          </a:xfrm>
        </p:grpSpPr>
        <p:sp>
          <p:nvSpPr>
            <p:cNvPr id="564" name="Google Shape;564;g273fe16fb0d_0_0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6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5" name="Google Shape;565;g273fe16fb0d_0_0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566" name="Google Shape;566;g273fe16fb0d_0_0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7" name="Google Shape;567;g273fe16fb0d_0_0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68" name="Google Shape;568;g273fe16fb0d_0_0"/>
          <p:cNvSpPr txBox="1">
            <a:spLocks noGrp="1"/>
          </p:cNvSpPr>
          <p:nvPr>
            <p:ph type="title"/>
          </p:nvPr>
        </p:nvSpPr>
        <p:spPr>
          <a:xfrm>
            <a:off x="3485400" y="1104850"/>
            <a:ext cx="522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n-US"/>
              <a:t>Style File Technical Appendix</a:t>
            </a:r>
            <a:endParaRPr/>
          </a:p>
        </p:txBody>
      </p:sp>
      <p:pic>
        <p:nvPicPr>
          <p:cNvPr id="569" name="Google Shape;569;g273fe16fb0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4189" y="1816204"/>
            <a:ext cx="6622725" cy="347692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273fe16fb0d_0_0"/>
          <p:cNvSpPr txBox="1"/>
          <p:nvPr/>
        </p:nvSpPr>
        <p:spPr>
          <a:xfrm>
            <a:off x="3205565" y="5252092"/>
            <a:ext cx="662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https://www.spreadshirt.com/shop/design/nerdy+brain+cartoon+characters+with+glasses+sticker-D6092bcad32376c2122bb9499?sellable=ekD2oLpNk8SgnGgD3Egm-1459-215</a:t>
            </a:r>
            <a:endParaRPr sz="1000" dirty="0"/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4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580" name="Google Shape;580;p24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1" name="Google Shape;581;p24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582" name="Google Shape;582;p24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3" name="Google Shape;583;p24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84" name="Google Shape;584;p24"/>
          <p:cNvSpPr txBox="1">
            <a:spLocks noGrp="1"/>
          </p:cNvSpPr>
          <p:nvPr>
            <p:ph type="title"/>
          </p:nvPr>
        </p:nvSpPr>
        <p:spPr>
          <a:xfrm>
            <a:off x="1184283" y="682633"/>
            <a:ext cx="103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Style File ITEMS Table Name Format</a:t>
            </a:r>
            <a:endParaRPr/>
          </a:p>
        </p:txBody>
      </p:sp>
      <p:sp>
        <p:nvSpPr>
          <p:cNvPr id="585" name="Google Shape;585;p24"/>
          <p:cNvSpPr txBox="1">
            <a:spLocks noGrp="1"/>
          </p:cNvSpPr>
          <p:nvPr>
            <p:ph type="body" idx="2"/>
          </p:nvPr>
        </p:nvSpPr>
        <p:spPr>
          <a:xfrm>
            <a:off x="1290066" y="1782360"/>
            <a:ext cx="9876600" cy="3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4320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Adds the sublayer name if it exists</a:t>
            </a:r>
            <a:endParaRPr dirty="0"/>
          </a:p>
          <a:p>
            <a:pPr marL="274320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Tacks on the umbrella layer name if there is no sublayer name or if the sublayer name is “&lt;all other values&gt;”</a:t>
            </a:r>
            <a:endParaRPr dirty="0"/>
          </a:p>
          <a:p>
            <a:pPr marL="274320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Tacks on the .</a:t>
            </a:r>
            <a:r>
              <a:rPr lang="en-US" sz="2200" dirty="0" err="1"/>
              <a:t>aprx</a:t>
            </a:r>
            <a:r>
              <a:rPr lang="en-US" sz="2200" dirty="0"/>
              <a:t> name</a:t>
            </a:r>
            <a:endParaRPr dirty="0"/>
          </a:p>
          <a:p>
            <a:pPr marL="274320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Tacks on “background” if the style is a background</a:t>
            </a:r>
            <a:endParaRPr dirty="0"/>
          </a:p>
          <a:p>
            <a:pPr marL="274320" lvl="0" indent="-27432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Font typeface="Arial"/>
              <a:buAutoNum type="arabicPeriod"/>
            </a:pPr>
            <a:r>
              <a:rPr lang="en-US" sz="2200" dirty="0"/>
              <a:t>Tacks on whether it is </a:t>
            </a:r>
            <a:r>
              <a:rPr lang="en-US" sz="2200" dirty="0" err="1"/>
              <a:t>SolidStroke</a:t>
            </a:r>
            <a:r>
              <a:rPr lang="en-US" sz="2200" dirty="0"/>
              <a:t> vs </a:t>
            </a:r>
            <a:r>
              <a:rPr lang="en-US" sz="2200" dirty="0" err="1"/>
              <a:t>SolidFill</a:t>
            </a:r>
            <a:r>
              <a:rPr lang="en-US" sz="2200" dirty="0"/>
              <a:t> for color styles</a:t>
            </a:r>
            <a:endParaRPr dirty="0"/>
          </a:p>
        </p:txBody>
      </p:sp>
      <p:pic>
        <p:nvPicPr>
          <p:cNvPr id="586" name="Google Shape;58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4282" y="4715017"/>
            <a:ext cx="8024300" cy="12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4"/>
          <p:cNvSpPr txBox="1">
            <a:spLocks noGrp="1"/>
          </p:cNvSpPr>
          <p:nvPr>
            <p:ph type="body" idx="1"/>
          </p:nvPr>
        </p:nvSpPr>
        <p:spPr>
          <a:xfrm>
            <a:off x="1184282" y="1238466"/>
            <a:ext cx="118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5ED9FF"/>
                </a:solidFill>
              </a:rPr>
              <a:t>NAME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25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597" name="Google Shape;597;p25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8" name="Google Shape;598;p25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599" name="Google Shape;599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" name="Google Shape;600;p2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01" name="Google Shape;601;p25"/>
          <p:cNvSpPr txBox="1">
            <a:spLocks noGrp="1"/>
          </p:cNvSpPr>
          <p:nvPr>
            <p:ph type="body" idx="2"/>
          </p:nvPr>
        </p:nvSpPr>
        <p:spPr>
          <a:xfrm>
            <a:off x="3472870" y="1717788"/>
            <a:ext cx="7271700" cy="489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Restricts the .</a:t>
            </a:r>
            <a:r>
              <a:rPr lang="en-US" sz="2200" dirty="0" err="1"/>
              <a:t>lyrx</a:t>
            </a:r>
            <a:r>
              <a:rPr lang="en-US" sz="2200" dirty="0"/>
              <a:t> to the correct section (JSON string)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Differs based on the symbology type </a:t>
            </a:r>
            <a:endParaRPr sz="2200"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Starts with a “</a:t>
            </a:r>
            <a:r>
              <a:rPr lang="en-US" sz="2200" dirty="0">
                <a:solidFill>
                  <a:srgbClr val="5ED9FF"/>
                </a:solidFill>
              </a:rPr>
              <a:t>{</a:t>
            </a:r>
            <a:r>
              <a:rPr lang="en-US" sz="2200" dirty="0"/>
              <a:t>“. Key words: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ED9FF"/>
              </a:buClr>
              <a:buSzPts val="1600"/>
              <a:buChar char="-"/>
            </a:pPr>
            <a:r>
              <a:rPr lang="en-US" dirty="0">
                <a:solidFill>
                  <a:srgbClr val="FF0000"/>
                </a:solidFill>
              </a:rPr>
              <a:t>“renderer” :</a:t>
            </a:r>
            <a:r>
              <a:rPr lang="en-US" dirty="0"/>
              <a:t>,</a:t>
            </a:r>
            <a:r>
              <a:rPr lang="en-US" dirty="0">
                <a:solidFill>
                  <a:srgbClr val="FF0000"/>
                </a:solidFill>
              </a:rPr>
              <a:t> “symbol” :</a:t>
            </a:r>
            <a:r>
              <a:rPr lang="en-US" dirty="0"/>
              <a:t>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5ED9FF"/>
                </a:solidFill>
              </a:rPr>
              <a:t>“type” :</a:t>
            </a:r>
            <a:endParaRPr dirty="0">
              <a:solidFill>
                <a:srgbClr val="5ED9FF"/>
              </a:solidFill>
            </a:endParaRPr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Ends with a “</a:t>
            </a:r>
            <a:r>
              <a:rPr lang="en-US" sz="2200" dirty="0">
                <a:solidFill>
                  <a:srgbClr val="5ED9FF"/>
                </a:solidFill>
              </a:rPr>
              <a:t>}</a:t>
            </a:r>
            <a:r>
              <a:rPr lang="en-US" sz="2200" dirty="0"/>
              <a:t>”. Key words: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ED9FF"/>
              </a:buClr>
              <a:buSzPts val="1600"/>
              <a:buChar char="-"/>
            </a:pPr>
            <a:r>
              <a:rPr lang="en-US" dirty="0"/>
              <a:t>“</a:t>
            </a:r>
            <a:r>
              <a:rPr lang="en-US" dirty="0" err="1"/>
              <a:t>angleAlignment</a:t>
            </a:r>
            <a:r>
              <a:rPr lang="en-US" dirty="0"/>
              <a:t>” : “Display”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ED9FF"/>
              </a:buClr>
              <a:buSzPts val="1600"/>
              <a:buChar char="-"/>
            </a:pPr>
            <a:r>
              <a:rPr lang="en-US" dirty="0">
                <a:solidFill>
                  <a:srgbClr val="5ED9FF"/>
                </a:solidFill>
              </a:rPr>
              <a:t>“</a:t>
            </a:r>
            <a:r>
              <a:rPr lang="en-US" dirty="0" err="1">
                <a:solidFill>
                  <a:srgbClr val="5ED9FF"/>
                </a:solidFill>
              </a:rPr>
              <a:t>angleAlignment</a:t>
            </a:r>
            <a:r>
              <a:rPr lang="en-US" dirty="0">
                <a:solidFill>
                  <a:srgbClr val="5ED9FF"/>
                </a:solidFill>
              </a:rPr>
              <a:t>” : “Map”</a:t>
            </a:r>
            <a:endParaRPr dirty="0">
              <a:solidFill>
                <a:srgbClr val="5ED9FF"/>
              </a:solidFill>
            </a:endParaRPr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ED9FF"/>
              </a:buClr>
              <a:buSzPts val="1600"/>
              <a:buChar char="-"/>
            </a:pPr>
            <a:r>
              <a:rPr lang="en-US" dirty="0"/>
              <a:t>“values” :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ED9FF"/>
              </a:buClr>
              <a:buSzPts val="1600"/>
              <a:buChar char="-"/>
            </a:pPr>
            <a:r>
              <a:rPr lang="en-US" dirty="0"/>
              <a:t>“</a:t>
            </a:r>
            <a:r>
              <a:rPr lang="en-US" dirty="0" err="1"/>
              <a:t>respectFrame</a:t>
            </a:r>
            <a:r>
              <a:rPr lang="en-US" dirty="0"/>
              <a:t>” :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All spaces are removed from the JSON string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Spaces are added back into font names and URLs only</a:t>
            </a:r>
            <a:endParaRPr dirty="0"/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777440" y="410205"/>
            <a:ext cx="659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Style File ITEMS Table JSON Format</a:t>
            </a:r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body" idx="1"/>
          </p:nvPr>
        </p:nvSpPr>
        <p:spPr>
          <a:xfrm>
            <a:off x="777440" y="1074509"/>
            <a:ext cx="325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dirty="0">
                <a:solidFill>
                  <a:srgbClr val="5ED9FF"/>
                </a:solidFill>
              </a:rPr>
              <a:t>CONTENT: VECTOR</a:t>
            </a:r>
            <a:endParaRPr dirty="0">
              <a:solidFill>
                <a:srgbClr val="5ED9FF"/>
              </a:solidFill>
            </a:endParaRPr>
          </a:p>
        </p:txBody>
      </p:sp>
      <p:pic>
        <p:nvPicPr>
          <p:cNvPr id="604" name="Google Shape;6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440" y="1876191"/>
            <a:ext cx="2387120" cy="436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9490" y="3180379"/>
            <a:ext cx="3299900" cy="17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26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615" name="Google Shape;615;p26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6" name="Google Shape;616;p26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617" name="Google Shape;617;p2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2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19" name="Google Shape;619;p26"/>
          <p:cNvSpPr txBox="1">
            <a:spLocks noGrp="1"/>
          </p:cNvSpPr>
          <p:nvPr>
            <p:ph type="title"/>
          </p:nvPr>
        </p:nvSpPr>
        <p:spPr>
          <a:xfrm>
            <a:off x="559928" y="451768"/>
            <a:ext cx="659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Style File ITEMS Table JSON Format</a:t>
            </a:r>
            <a:endParaRPr dirty="0"/>
          </a:p>
        </p:txBody>
      </p:sp>
      <p:sp>
        <p:nvSpPr>
          <p:cNvPr id="620" name="Google Shape;620;p26"/>
          <p:cNvSpPr txBox="1">
            <a:spLocks noGrp="1"/>
          </p:cNvSpPr>
          <p:nvPr>
            <p:ph type="body" idx="1"/>
          </p:nvPr>
        </p:nvSpPr>
        <p:spPr>
          <a:xfrm>
            <a:off x="559928" y="1130125"/>
            <a:ext cx="325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dirty="0">
                <a:solidFill>
                  <a:srgbClr val="5ED9FF"/>
                </a:solidFill>
              </a:rPr>
              <a:t>CONTENT: RASTER</a:t>
            </a:r>
            <a:endParaRPr dirty="0"/>
          </a:p>
        </p:txBody>
      </p:sp>
      <p:sp>
        <p:nvSpPr>
          <p:cNvPr id="621" name="Google Shape;621;p26"/>
          <p:cNvSpPr txBox="1">
            <a:spLocks noGrp="1"/>
          </p:cNvSpPr>
          <p:nvPr>
            <p:ph type="body" idx="2"/>
          </p:nvPr>
        </p:nvSpPr>
        <p:spPr>
          <a:xfrm>
            <a:off x="4686865" y="1719896"/>
            <a:ext cx="7125600" cy="487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Restricts the .</a:t>
            </a:r>
            <a:r>
              <a:rPr lang="en-US" sz="2200" dirty="0" err="1"/>
              <a:t>lyrx</a:t>
            </a:r>
            <a:r>
              <a:rPr lang="en-US" sz="2200" dirty="0"/>
              <a:t> to the correct section (JSON string)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Differs based on the symbology type.</a:t>
            </a:r>
            <a:endParaRPr sz="2200"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Starts with a “</a:t>
            </a:r>
            <a:r>
              <a:rPr lang="en-US" sz="2200" dirty="0">
                <a:solidFill>
                  <a:srgbClr val="5ED9FF"/>
                </a:solidFill>
              </a:rPr>
              <a:t>{</a:t>
            </a:r>
            <a:r>
              <a:rPr lang="en-US" sz="2200" dirty="0"/>
              <a:t>“. Key words: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>
                <a:solidFill>
                  <a:srgbClr val="FF0000"/>
                </a:solidFill>
              </a:rPr>
              <a:t>“colorizer” :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colorRamp</a:t>
            </a:r>
            <a:r>
              <a:rPr lang="en-US" dirty="0">
                <a:solidFill>
                  <a:srgbClr val="FF0000"/>
                </a:solidFill>
              </a:rPr>
              <a:t>” :</a:t>
            </a:r>
            <a:r>
              <a:rPr lang="en-US" dirty="0"/>
              <a:t>, </a:t>
            </a:r>
            <a:r>
              <a:rPr lang="en-US" dirty="0">
                <a:solidFill>
                  <a:srgbClr val="5ED9FF"/>
                </a:solidFill>
              </a:rPr>
              <a:t>“type” :</a:t>
            </a:r>
            <a:endParaRPr dirty="0">
              <a:solidFill>
                <a:srgbClr val="5ED9FF"/>
              </a:solidFill>
            </a:endParaRPr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Ends with a “</a:t>
            </a:r>
            <a:r>
              <a:rPr lang="en-US" sz="2200" dirty="0">
                <a:solidFill>
                  <a:srgbClr val="5ED9FF"/>
                </a:solidFill>
              </a:rPr>
              <a:t>}</a:t>
            </a:r>
            <a:r>
              <a:rPr lang="en-US" sz="2200" dirty="0"/>
              <a:t>”. Key words: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“arrangement” :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“</a:t>
            </a:r>
            <a:r>
              <a:rPr lang="en-US" dirty="0" err="1"/>
              <a:t>polarDirection</a:t>
            </a:r>
            <a:r>
              <a:rPr lang="en-US" dirty="0"/>
              <a:t>” :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“weights” :</a:t>
            </a:r>
            <a:endParaRPr dirty="0"/>
          </a:p>
          <a:p>
            <a:pPr marL="548640" lvl="1" indent="-27432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ED9FF"/>
              </a:buClr>
              <a:buSzPts val="1600"/>
              <a:buChar char="-"/>
            </a:pPr>
            <a:r>
              <a:rPr lang="en-US" dirty="0">
                <a:solidFill>
                  <a:srgbClr val="5ED9FF"/>
                </a:solidFill>
              </a:rPr>
              <a:t>“seed” :</a:t>
            </a:r>
            <a:endParaRPr dirty="0">
              <a:solidFill>
                <a:srgbClr val="5ED9FF"/>
              </a:solidFill>
            </a:endParaRPr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All spaces are removed from the JSON string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Spaces are added back into font names and URLs only</a:t>
            </a:r>
            <a:endParaRPr dirty="0"/>
          </a:p>
        </p:txBody>
      </p:sp>
      <p:pic>
        <p:nvPicPr>
          <p:cNvPr id="622" name="Google Shape;6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28" y="1867090"/>
            <a:ext cx="3871700" cy="207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928" y="4158453"/>
            <a:ext cx="3871700" cy="20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120" name="Google Shape;120;p2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2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122" name="Google Shape;122;p2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2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4" name="Google Shape;124;p2"/>
          <p:cNvSpPr txBox="1">
            <a:spLocks noGrp="1"/>
          </p:cNvSpPr>
          <p:nvPr>
            <p:ph type="title"/>
          </p:nvPr>
        </p:nvSpPr>
        <p:spPr>
          <a:xfrm>
            <a:off x="726208" y="160580"/>
            <a:ext cx="10410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Client</a:t>
            </a:r>
            <a:endParaRPr dirty="0"/>
          </a:p>
        </p:txBody>
      </p:sp>
      <p:sp>
        <p:nvSpPr>
          <p:cNvPr id="125" name="Google Shape;125;p2"/>
          <p:cNvSpPr txBox="1">
            <a:spLocks noGrp="1"/>
          </p:cNvSpPr>
          <p:nvPr>
            <p:ph type="body" idx="1"/>
          </p:nvPr>
        </p:nvSpPr>
        <p:spPr>
          <a:xfrm>
            <a:off x="2461137" y="763143"/>
            <a:ext cx="804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5ED9FF"/>
                </a:solidFill>
              </a:rPr>
              <a:t>USDA Forest Service: Basemap Support and Development</a:t>
            </a:r>
            <a:endParaRPr/>
          </a:p>
        </p:txBody>
      </p:sp>
      <p:sp>
        <p:nvSpPr>
          <p:cNvPr id="128" name="Google Shape;128;p2"/>
          <p:cNvSpPr txBox="1">
            <a:spLocks noGrp="1"/>
          </p:cNvSpPr>
          <p:nvPr>
            <p:ph type="body" idx="2"/>
          </p:nvPr>
        </p:nvSpPr>
        <p:spPr>
          <a:xfrm>
            <a:off x="2974885" y="4766442"/>
            <a:ext cx="8618365" cy="179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Forest Service Digital Maps</a:t>
            </a:r>
            <a:endParaRPr dirty="0"/>
          </a:p>
          <a:p>
            <a:pPr marL="201168" lvl="0" indent="-201168" algn="l" rtl="0"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Production occurs 1x / year</a:t>
            </a:r>
            <a:endParaRPr sz="2200"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Cover all Forest Service lands and some non-Forest Service lands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Free!</a:t>
            </a:r>
            <a:endParaRPr dirty="0"/>
          </a:p>
          <a:p>
            <a:pPr marL="404813" lvl="1" indent="-292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grpSp>
        <p:nvGrpSpPr>
          <p:cNvPr id="129" name="Google Shape;129;p2"/>
          <p:cNvGrpSpPr/>
          <p:nvPr/>
        </p:nvGrpSpPr>
        <p:grpSpPr>
          <a:xfrm>
            <a:off x="1215442" y="763142"/>
            <a:ext cx="1090661" cy="403958"/>
            <a:chOff x="9105762" y="449490"/>
            <a:chExt cx="1090661" cy="403958"/>
          </a:xfrm>
        </p:grpSpPr>
        <p:pic>
          <p:nvPicPr>
            <p:cNvPr id="130" name="Google Shape;130;p2" descr="A black and white 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105762" y="449490"/>
              <a:ext cx="572065" cy="391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" descr="A black and white shield with a tree and tex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32861" y="449490"/>
              <a:ext cx="363562" cy="4039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2" descr="A qr code with orange text&#10;&#10;Description automatically generated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7">
            <a:alphaModFix/>
          </a:blip>
          <a:srcRect l="21722" t="42739" r="22906"/>
          <a:stretch/>
        </p:blipFill>
        <p:spPr>
          <a:xfrm>
            <a:off x="726208" y="4738824"/>
            <a:ext cx="187350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standing in front of a map&#10;&#10;Description automatically generated">
            <a:extLst>
              <a:ext uri="{FF2B5EF4-FFF2-40B4-BE49-F238E27FC236}">
                <a16:creationId xmlns:a16="http://schemas.microsoft.com/office/drawing/2014/main" id="{AB87DBDA-D42A-1E9F-D014-78C41B019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76821"/>
            <a:ext cx="12191999" cy="338938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3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142" name="Google Shape;142;p3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" name="Google Shape;143;p3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144" name="Google Shape;144;p3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5" name="Google Shape;145;p3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623325" y="515184"/>
            <a:ext cx="33470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Style File Creation</a:t>
            </a:r>
            <a:endParaRPr/>
          </a:p>
        </p:txBody>
      </p:sp>
      <p:sp>
        <p:nvSpPr>
          <p:cNvPr id="147" name="Google Shape;147;p3"/>
          <p:cNvSpPr txBox="1">
            <a:spLocks noGrp="1"/>
          </p:cNvSpPr>
          <p:nvPr>
            <p:ph type="body" idx="1"/>
          </p:nvPr>
        </p:nvSpPr>
        <p:spPr>
          <a:xfrm>
            <a:off x="2409355" y="1215424"/>
            <a:ext cx="804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5ED9FF"/>
                </a:solidFill>
              </a:rPr>
              <a:t>USDA Forest Service: Basemap Support and Development</a:t>
            </a:r>
            <a:endParaRPr/>
          </a:p>
        </p:txBody>
      </p:sp>
      <p:sp>
        <p:nvSpPr>
          <p:cNvPr id="148" name="Google Shape;148;p3"/>
          <p:cNvSpPr txBox="1">
            <a:spLocks noGrp="1"/>
          </p:cNvSpPr>
          <p:nvPr>
            <p:ph type="body" idx="2"/>
          </p:nvPr>
        </p:nvSpPr>
        <p:spPr>
          <a:xfrm>
            <a:off x="623325" y="1971169"/>
            <a:ext cx="3930900" cy="307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Need to save styles from </a:t>
            </a:r>
            <a:r>
              <a:rPr lang="en-US" sz="2200" dirty="0" err="1"/>
              <a:t>FSTopo</a:t>
            </a:r>
            <a:r>
              <a:rPr lang="en-US" sz="2200" dirty="0"/>
              <a:t> map series (1:24k) and 1:63k map series</a:t>
            </a:r>
            <a:endParaRPr sz="2200"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Ensure style consistency among the Forest Service’s other map products</a:t>
            </a:r>
            <a:endParaRPr sz="2200"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Export styles into symbology guides for final map products</a:t>
            </a:r>
            <a:endParaRPr dirty="0"/>
          </a:p>
        </p:txBody>
      </p:sp>
      <p:pic>
        <p:nvPicPr>
          <p:cNvPr id="149" name="Google Shape;149;p3"/>
          <p:cNvPicPr preferRelativeResize="0"/>
          <p:nvPr/>
        </p:nvPicPr>
        <p:blipFill rotWithShape="1">
          <a:blip r:embed="rId5">
            <a:alphaModFix/>
          </a:blip>
          <a:srcRect l="26767"/>
          <a:stretch/>
        </p:blipFill>
        <p:spPr>
          <a:xfrm>
            <a:off x="4767722" y="2148324"/>
            <a:ext cx="6699601" cy="396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 txBox="1"/>
          <p:nvPr/>
        </p:nvSpPr>
        <p:spPr>
          <a:xfrm>
            <a:off x="2511467" y="5725172"/>
            <a:ext cx="1869300" cy="38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Monument Peak, CA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FSTopo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2023, 1:24</a:t>
            </a:r>
            <a:r>
              <a:rPr lang="en-US" dirty="0">
                <a:solidFill>
                  <a:schemeClr val="lt1"/>
                </a:solidFill>
              </a:rPr>
              <a:t>,000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3"/>
          <p:cNvGrpSpPr/>
          <p:nvPr/>
        </p:nvGrpSpPr>
        <p:grpSpPr>
          <a:xfrm>
            <a:off x="1136793" y="1188720"/>
            <a:ext cx="1090661" cy="403958"/>
            <a:chOff x="9105762" y="449490"/>
            <a:chExt cx="1090661" cy="403958"/>
          </a:xfrm>
        </p:grpSpPr>
        <p:pic>
          <p:nvPicPr>
            <p:cNvPr id="152" name="Google Shape;152;p3" descr="A black and white 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105762" y="449490"/>
              <a:ext cx="572065" cy="391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3" descr="A black and white shield with a tree and text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861" y="449490"/>
              <a:ext cx="363562" cy="4039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4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163" name="Google Shape;163;p4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4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165" name="Google Shape;165;p4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4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911352" y="559837"/>
            <a:ext cx="103692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Former Style File Creation Workflow</a:t>
            </a:r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2611116" y="1245933"/>
            <a:ext cx="83503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>
                <a:solidFill>
                  <a:srgbClr val="5ED9FF"/>
                </a:solidFill>
              </a:rPr>
              <a:t>USDA Forest Service: Basemap Support and Development</a:t>
            </a:r>
            <a:endParaRPr/>
          </a:p>
        </p:txBody>
      </p:sp>
      <p:sp>
        <p:nvSpPr>
          <p:cNvPr id="169" name="Google Shape;169;p4"/>
          <p:cNvSpPr txBox="1">
            <a:spLocks noGrp="1"/>
          </p:cNvSpPr>
          <p:nvPr>
            <p:ph type="body" idx="2"/>
          </p:nvPr>
        </p:nvSpPr>
        <p:spPr>
          <a:xfrm>
            <a:off x="911447" y="1948235"/>
            <a:ext cx="103692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Original process involved pulling styles (40+ layers / map) manually from multiple map products at least 2x / year, if not more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Completing this workflow periodically was very time consuming!</a:t>
            </a:r>
            <a:endParaRPr dirty="0"/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1352" y="3568964"/>
            <a:ext cx="9081736" cy="272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10254131" y="4296884"/>
            <a:ext cx="1504200" cy="14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Columbia River Gorge National Scenic Area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1:63,360 (63k) Map series</a:t>
            </a:r>
            <a:endParaRPr dirty="0"/>
          </a:p>
        </p:txBody>
      </p:sp>
      <p:grpSp>
        <p:nvGrpSpPr>
          <p:cNvPr id="172" name="Google Shape;172;p4"/>
          <p:cNvGrpSpPr/>
          <p:nvPr/>
        </p:nvGrpSpPr>
        <p:grpSpPr>
          <a:xfrm>
            <a:off x="1347074" y="1231016"/>
            <a:ext cx="1090661" cy="403958"/>
            <a:chOff x="9105762" y="449490"/>
            <a:chExt cx="1090661" cy="403958"/>
          </a:xfrm>
        </p:grpSpPr>
        <p:pic>
          <p:nvPicPr>
            <p:cNvPr id="173" name="Google Shape;173;p4" descr="A black and white 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105762" y="449490"/>
              <a:ext cx="572065" cy="391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" descr="A black and white shield with a tree and text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832861" y="449490"/>
              <a:ext cx="363562" cy="4039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5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184" name="Google Shape;184;p5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" name="Google Shape;185;p5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186" name="Google Shape;186;p5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" name="Google Shape;187;p5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1133201" y="976441"/>
            <a:ext cx="341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Script Early Stages</a:t>
            </a:r>
            <a:endParaRPr dirty="0"/>
          </a:p>
        </p:txBody>
      </p:sp>
      <p:sp>
        <p:nvSpPr>
          <p:cNvPr id="189" name="Google Shape;189;p5"/>
          <p:cNvSpPr txBox="1">
            <a:spLocks noGrp="1"/>
          </p:cNvSpPr>
          <p:nvPr>
            <p:ph type="body" idx="2"/>
          </p:nvPr>
        </p:nvSpPr>
        <p:spPr>
          <a:xfrm>
            <a:off x="1133201" y="1923796"/>
            <a:ext cx="10003200" cy="25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lvl="0" indent="-2032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Currently n</a:t>
            </a:r>
            <a:r>
              <a:rPr lang="en-US" sz="2200" dirty="0">
                <a:solidFill>
                  <a:srgbClr val="FFFFFF"/>
                </a:solidFill>
              </a:rPr>
              <a:t>o </a:t>
            </a:r>
            <a:r>
              <a:rPr lang="en-US" sz="2200" dirty="0" err="1">
                <a:solidFill>
                  <a:srgbClr val="FFFFFF"/>
                </a:solidFill>
              </a:rPr>
              <a:t>ArcPy</a:t>
            </a:r>
            <a:r>
              <a:rPr lang="en-US" sz="2200" dirty="0">
                <a:solidFill>
                  <a:srgbClr val="FFFFFF"/>
                </a:solidFill>
              </a:rPr>
              <a:t> tool exists to create a custom style file programmatically (maybe if there’s enough demand, they will make one!)</a:t>
            </a:r>
            <a:endParaRPr sz="2200"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In-depth research showed no easy workaround</a:t>
            </a:r>
            <a:endParaRPr dirty="0"/>
          </a:p>
          <a:p>
            <a:pPr marL="201168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60"/>
              <a:buChar char="•"/>
            </a:pPr>
            <a:r>
              <a:rPr lang="en-US" sz="2200" dirty="0"/>
              <a:t>Complex approach to use Python and SQL to generate a custom style file programmatically</a:t>
            </a:r>
            <a:endParaRPr dirty="0"/>
          </a:p>
          <a:p>
            <a:pPr marL="548640" lvl="1" indent="-19304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00"/>
              <a:buChar char="-"/>
            </a:pPr>
            <a:r>
              <a:rPr lang="en-US" dirty="0"/>
              <a:t>A style file (.</a:t>
            </a:r>
            <a:r>
              <a:rPr lang="en-US" dirty="0" err="1"/>
              <a:t>stylx</a:t>
            </a:r>
            <a:r>
              <a:rPr lang="en-US" dirty="0"/>
              <a:t>) is, in fact, a SQL database file!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916483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6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199" name="Google Shape;199;p6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0" name="Google Shape;200;p6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201" name="Google Shape;201;p6"/>
              <p:cNvPicPr preferRelativeResize="0"/>
              <p:nvPr/>
            </p:nvPicPr>
            <p:blipFill rotWithShape="1">
              <a:blip r:embed="rId3">
                <a:alphaModFix amt="60000"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6"/>
              <p:cNvPicPr preferRelativeResize="0"/>
              <p:nvPr/>
            </p:nvPicPr>
            <p:blipFill rotWithShape="1">
              <a:blip r:embed="rId4">
                <a:alphaModFix amt="55000"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2600833" y="342786"/>
            <a:ext cx="668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dirty="0"/>
              <a:t>Open a .</a:t>
            </a:r>
            <a:r>
              <a:rPr lang="en-US" dirty="0" err="1"/>
              <a:t>stylx</a:t>
            </a:r>
            <a:r>
              <a:rPr lang="en-US" dirty="0"/>
              <a:t> with SQLite DB Browser!</a:t>
            </a:r>
            <a:endParaRPr dirty="0"/>
          </a:p>
        </p:txBody>
      </p:sp>
      <p:pic>
        <p:nvPicPr>
          <p:cNvPr id="204" name="Google Shape;20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5570" y="1023099"/>
            <a:ext cx="7837526" cy="55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7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214" name="Google Shape;214;p7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5" name="Google Shape;215;p7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216" name="Google Shape;216;p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Google Shape;217;p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8" name="Google Shape;218;p7"/>
          <p:cNvSpPr txBox="1">
            <a:spLocks noGrp="1"/>
          </p:cNvSpPr>
          <p:nvPr>
            <p:ph type="body" idx="1"/>
          </p:nvPr>
        </p:nvSpPr>
        <p:spPr>
          <a:xfrm>
            <a:off x="3408964" y="1445378"/>
            <a:ext cx="125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>
                <a:solidFill>
                  <a:srgbClr val="5ED9FF"/>
                </a:solidFill>
              </a:rPr>
              <a:t>BINARIES</a:t>
            </a:r>
            <a:endParaRPr>
              <a:solidFill>
                <a:srgbClr val="5ED9FF"/>
              </a:solidFill>
            </a:endParaRPr>
          </a:p>
        </p:txBody>
      </p:sp>
      <p:sp>
        <p:nvSpPr>
          <p:cNvPr id="219" name="Google Shape;219;p7"/>
          <p:cNvSpPr txBox="1"/>
          <p:nvPr/>
        </p:nvSpPr>
        <p:spPr>
          <a:xfrm>
            <a:off x="6325717" y="3602051"/>
            <a:ext cx="226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BINARY_CLASSES</a:t>
            </a:r>
            <a:endParaRPr/>
          </a:p>
        </p:txBody>
      </p:sp>
      <p:sp>
        <p:nvSpPr>
          <p:cNvPr id="220" name="Google Shape;220;p7"/>
          <p:cNvSpPr txBox="1"/>
          <p:nvPr/>
        </p:nvSpPr>
        <p:spPr>
          <a:xfrm>
            <a:off x="5540312" y="1445369"/>
            <a:ext cx="454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STYLE_ITEM_BINARY_REFERENCES</a:t>
            </a:r>
            <a:endParaRPr/>
          </a:p>
        </p:txBody>
      </p:sp>
      <p:sp>
        <p:nvSpPr>
          <p:cNvPr id="221" name="Google Shape;221;p7"/>
          <p:cNvSpPr txBox="1"/>
          <p:nvPr/>
        </p:nvSpPr>
        <p:spPr>
          <a:xfrm>
            <a:off x="3396430" y="3548674"/>
            <a:ext cx="65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meta</a:t>
            </a:r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10609627" y="1445381"/>
            <a:ext cx="121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D9FF"/>
              </a:buClr>
              <a:buSzPts val="1600"/>
              <a:buFont typeface="Arial"/>
              <a:buNone/>
            </a:pPr>
            <a:r>
              <a:rPr lang="en-US" sz="2000" b="0" i="0" u="none" strike="noStrike" cap="none">
                <a:solidFill>
                  <a:srgbClr val="5ED9FF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endParaRPr/>
          </a:p>
        </p:txBody>
      </p:sp>
      <p:sp>
        <p:nvSpPr>
          <p:cNvPr id="223" name="Google Shape;223;p7"/>
          <p:cNvSpPr txBox="1"/>
          <p:nvPr/>
        </p:nvSpPr>
        <p:spPr>
          <a:xfrm>
            <a:off x="378008" y="540284"/>
            <a:ext cx="613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Components of a Style File (.stylx)</a:t>
            </a:r>
            <a:endParaRPr/>
          </a:p>
        </p:txBody>
      </p:sp>
      <p:pic>
        <p:nvPicPr>
          <p:cNvPr id="224" name="Google Shape;22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979" y="1956779"/>
            <a:ext cx="2604175" cy="2654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 txBox="1">
            <a:spLocks noGrp="1"/>
          </p:cNvSpPr>
          <p:nvPr>
            <p:ph type="body" idx="1"/>
          </p:nvPr>
        </p:nvSpPr>
        <p:spPr>
          <a:xfrm>
            <a:off x="491975" y="1445375"/>
            <a:ext cx="107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>
                <a:solidFill>
                  <a:srgbClr val="FF0000"/>
                </a:solidFill>
              </a:rPr>
              <a:t>TABLES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226" name="Google Shape;226;p7"/>
          <p:cNvGrpSpPr/>
          <p:nvPr/>
        </p:nvGrpSpPr>
        <p:grpSpPr>
          <a:xfrm>
            <a:off x="6338251" y="1949570"/>
            <a:ext cx="2778773" cy="1404655"/>
            <a:chOff x="6338251" y="1949570"/>
            <a:chExt cx="2778773" cy="1404655"/>
          </a:xfrm>
        </p:grpSpPr>
        <p:pic>
          <p:nvPicPr>
            <p:cNvPr id="227" name="Google Shape;227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338251" y="1949570"/>
              <a:ext cx="2778773" cy="1404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7"/>
            <p:cNvSpPr/>
            <p:nvPr/>
          </p:nvSpPr>
          <p:spPr>
            <a:xfrm>
              <a:off x="6765750" y="2336925"/>
              <a:ext cx="2269800" cy="259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5ED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7"/>
          <p:cNvGrpSpPr/>
          <p:nvPr/>
        </p:nvGrpSpPr>
        <p:grpSpPr>
          <a:xfrm>
            <a:off x="6338251" y="4007732"/>
            <a:ext cx="2753704" cy="1660321"/>
            <a:chOff x="6338251" y="4007732"/>
            <a:chExt cx="2753704" cy="1660321"/>
          </a:xfrm>
        </p:grpSpPr>
        <p:pic>
          <p:nvPicPr>
            <p:cNvPr id="230" name="Google Shape;230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38251" y="4007732"/>
              <a:ext cx="2753704" cy="1660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7"/>
            <p:cNvSpPr/>
            <p:nvPr/>
          </p:nvSpPr>
          <p:spPr>
            <a:xfrm>
              <a:off x="6746600" y="4351475"/>
              <a:ext cx="2269800" cy="259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5ED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7"/>
          <p:cNvGrpSpPr/>
          <p:nvPr/>
        </p:nvGrpSpPr>
        <p:grpSpPr>
          <a:xfrm>
            <a:off x="3411593" y="1956759"/>
            <a:ext cx="2611202" cy="1414797"/>
            <a:chOff x="3411593" y="1956759"/>
            <a:chExt cx="2611202" cy="1414797"/>
          </a:xfrm>
        </p:grpSpPr>
        <p:pic>
          <p:nvPicPr>
            <p:cNvPr id="233" name="Google Shape;233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411593" y="1956759"/>
              <a:ext cx="2611202" cy="14147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7"/>
            <p:cNvSpPr/>
            <p:nvPr/>
          </p:nvSpPr>
          <p:spPr>
            <a:xfrm>
              <a:off x="3798200" y="2312925"/>
              <a:ext cx="2137800" cy="2598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5ED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96430" y="3947500"/>
            <a:ext cx="2604179" cy="2612421"/>
            <a:chOff x="3396430" y="3947500"/>
            <a:chExt cx="2604179" cy="2612421"/>
          </a:xfrm>
        </p:grpSpPr>
        <p:pic>
          <p:nvPicPr>
            <p:cNvPr id="236" name="Google Shape;236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396430" y="3947500"/>
              <a:ext cx="2604179" cy="26124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7"/>
            <p:cNvSpPr/>
            <p:nvPr/>
          </p:nvSpPr>
          <p:spPr>
            <a:xfrm>
              <a:off x="3720200" y="4233925"/>
              <a:ext cx="1883700" cy="231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5ED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/>
          <p:nvPr/>
        </p:nvSpPr>
        <p:spPr>
          <a:xfrm>
            <a:off x="9786750" y="2224550"/>
            <a:ext cx="1920900" cy="237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5ED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0264D6-F979-20A7-D639-62926F9EE8E7}"/>
              </a:ext>
            </a:extLst>
          </p:cNvPr>
          <p:cNvGrpSpPr/>
          <p:nvPr/>
        </p:nvGrpSpPr>
        <p:grpSpPr>
          <a:xfrm>
            <a:off x="9467617" y="1949570"/>
            <a:ext cx="2309120" cy="4680112"/>
            <a:chOff x="9467617" y="1949570"/>
            <a:chExt cx="2309120" cy="4680112"/>
          </a:xfrm>
        </p:grpSpPr>
        <p:pic>
          <p:nvPicPr>
            <p:cNvPr id="239" name="Google Shape;239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467617" y="1949570"/>
              <a:ext cx="2309120" cy="4680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7"/>
            <p:cNvSpPr/>
            <p:nvPr/>
          </p:nvSpPr>
          <p:spPr>
            <a:xfrm>
              <a:off x="9502075" y="2933225"/>
              <a:ext cx="1920900" cy="11277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8"/>
          <p:cNvGrpSpPr/>
          <p:nvPr/>
        </p:nvGrpSpPr>
        <p:grpSpPr>
          <a:xfrm>
            <a:off x="0" y="-15485"/>
            <a:ext cx="12192000" cy="6888445"/>
            <a:chOff x="0" y="-15485"/>
            <a:chExt cx="12192000" cy="6888445"/>
          </a:xfrm>
        </p:grpSpPr>
        <p:sp>
          <p:nvSpPr>
            <p:cNvPr id="251" name="Google Shape;251;p8"/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>
              <a:gsLst>
                <a:gs pos="0">
                  <a:srgbClr val="002264"/>
                </a:gs>
                <a:gs pos="12000">
                  <a:srgbClr val="002264"/>
                </a:gs>
                <a:gs pos="99000">
                  <a:srgbClr val="0056BA"/>
                </a:gs>
                <a:gs pos="100000">
                  <a:srgbClr val="0056BA"/>
                </a:gs>
              </a:gsLst>
              <a:lin ang="27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" name="Google Shape;252;p8"/>
            <p:cNvGrpSpPr/>
            <p:nvPr/>
          </p:nvGrpSpPr>
          <p:grpSpPr>
            <a:xfrm>
              <a:off x="0" y="-15485"/>
              <a:ext cx="12192000" cy="6888445"/>
              <a:chOff x="0" y="-15485"/>
              <a:chExt cx="12192000" cy="6888445"/>
            </a:xfrm>
          </p:grpSpPr>
          <p:pic>
            <p:nvPicPr>
              <p:cNvPr id="253" name="Google Shape;253;p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-15485"/>
                <a:ext cx="2025570" cy="28821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39815" y="4838448"/>
                <a:ext cx="1852185" cy="20345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5" name="Google Shape;255;p8"/>
          <p:cNvSpPr txBox="1">
            <a:spLocks noGrp="1"/>
          </p:cNvSpPr>
          <p:nvPr>
            <p:ph type="body" idx="1"/>
          </p:nvPr>
        </p:nvSpPr>
        <p:spPr>
          <a:xfrm>
            <a:off x="2501775" y="1593900"/>
            <a:ext cx="86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000" dirty="0">
                <a:solidFill>
                  <a:srgbClr val="5ED9FF"/>
                </a:solidFill>
              </a:rPr>
              <a:t>ITEMS</a:t>
            </a:r>
            <a:endParaRPr sz="2000" dirty="0"/>
          </a:p>
        </p:txBody>
      </p:sp>
      <p:sp>
        <p:nvSpPr>
          <p:cNvPr id="256" name="Google Shape;256;p8"/>
          <p:cNvSpPr txBox="1">
            <a:spLocks noGrp="1"/>
          </p:cNvSpPr>
          <p:nvPr>
            <p:ph type="title"/>
          </p:nvPr>
        </p:nvSpPr>
        <p:spPr>
          <a:xfrm>
            <a:off x="440275" y="621880"/>
            <a:ext cx="634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Components of a Style File </a:t>
            </a:r>
            <a:r>
              <a:rPr lang="en-US" sz="3000"/>
              <a:t>(.stylx)</a:t>
            </a:r>
            <a:endParaRPr/>
          </a:p>
        </p:txBody>
      </p:sp>
      <p:pic>
        <p:nvPicPr>
          <p:cNvPr id="257" name="Google Shape;25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70" y="2033700"/>
            <a:ext cx="1973073" cy="20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 txBox="1">
            <a:spLocks noGrp="1"/>
          </p:cNvSpPr>
          <p:nvPr>
            <p:ph type="body" idx="1"/>
          </p:nvPr>
        </p:nvSpPr>
        <p:spPr>
          <a:xfrm>
            <a:off x="440270" y="1593900"/>
            <a:ext cx="104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>
                <a:solidFill>
                  <a:srgbClr val="FF0000"/>
                </a:solidFill>
              </a:rPr>
              <a:t>TABLES</a:t>
            </a:r>
            <a:endParaRPr sz="2000" dirty="0">
              <a:solidFill>
                <a:srgbClr val="FF0000"/>
              </a:solidFill>
            </a:endParaRPr>
          </a:p>
        </p:txBody>
      </p:sp>
      <p:grpSp>
        <p:nvGrpSpPr>
          <p:cNvPr id="259" name="Google Shape;259;p8"/>
          <p:cNvGrpSpPr/>
          <p:nvPr/>
        </p:nvGrpSpPr>
        <p:grpSpPr>
          <a:xfrm>
            <a:off x="2501775" y="2033700"/>
            <a:ext cx="9433724" cy="3653674"/>
            <a:chOff x="2501775" y="2033700"/>
            <a:chExt cx="9433724" cy="3653674"/>
          </a:xfrm>
        </p:grpSpPr>
        <p:pic>
          <p:nvPicPr>
            <p:cNvPr id="260" name="Google Shape;260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01775" y="2033700"/>
              <a:ext cx="9433724" cy="3653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8"/>
            <p:cNvSpPr/>
            <p:nvPr/>
          </p:nvSpPr>
          <p:spPr>
            <a:xfrm>
              <a:off x="2797075" y="2745275"/>
              <a:ext cx="1585200" cy="186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5ED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2023 with lt blue links">
      <a:dk1>
        <a:srgbClr val="000000"/>
      </a:dk1>
      <a:lt1>
        <a:srgbClr val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Esri Branding Colors 2013_Blue Background">
      <a:dk1>
        <a:srgbClr val="000000"/>
      </a:dk1>
      <a:lt1>
        <a:srgbClr val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9F2FF"/>
      </a:hlink>
      <a:folHlink>
        <a:srgbClr val="94E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2118</Words>
  <Application>Microsoft Office PowerPoint</Application>
  <PresentationFormat>Widescreen</PresentationFormat>
  <Paragraphs>338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Arial</vt:lpstr>
      <vt:lpstr>Esri_Corporate_Template-Dark</vt:lpstr>
      <vt:lpstr>1248 - Style File Automation Using ArcGIS Pro, Python, and SQL</vt:lpstr>
      <vt:lpstr>Overview</vt:lpstr>
      <vt:lpstr>Client</vt:lpstr>
      <vt:lpstr>Style File Creation</vt:lpstr>
      <vt:lpstr>Former Style File Creation Workflow</vt:lpstr>
      <vt:lpstr>Script Early Stages</vt:lpstr>
      <vt:lpstr>Open a .stylx with SQLite DB Browser!</vt:lpstr>
      <vt:lpstr>PowerPoint Presentation</vt:lpstr>
      <vt:lpstr>Components of a Style File (.stylx)</vt:lpstr>
      <vt:lpstr>Style File ITEMS Table Schema</vt:lpstr>
      <vt:lpstr>Style File ITEMS Table JSON Format</vt:lpstr>
      <vt:lpstr>Python Script</vt:lpstr>
      <vt:lpstr>Python Script</vt:lpstr>
      <vt:lpstr>Constraints of Script</vt:lpstr>
      <vt:lpstr>Constraints of Script- Vectors</vt:lpstr>
      <vt:lpstr>Constraints of Script- Rasters</vt:lpstr>
      <vt:lpstr>Load a Style File into ArcGIS Pro</vt:lpstr>
      <vt:lpstr>PowerPoint Presentation</vt:lpstr>
      <vt:lpstr>Disadvantages of Using Script over Manual Saving</vt:lpstr>
      <vt:lpstr>Advantages of Using Script over Manual Saving</vt:lpstr>
      <vt:lpstr>Areas for Future Development</vt:lpstr>
      <vt:lpstr>Additional Information</vt:lpstr>
      <vt:lpstr>References</vt:lpstr>
      <vt:lpstr>PowerPoint Presentation</vt:lpstr>
      <vt:lpstr>Questions?</vt:lpstr>
      <vt:lpstr>Style File Technical Appendix</vt:lpstr>
      <vt:lpstr>Style File ITEMS Table Name Format</vt:lpstr>
      <vt:lpstr>Style File ITEMS Table JSON Format</vt:lpstr>
      <vt:lpstr>Style File ITEMS Table JSON Format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1248 - Style File Automation Using ArcGIS Pro, Python, and SQL</dc:title>
  <dc:creator>Claudine Chan</dc:creator>
  <cp:lastModifiedBy>Hartig, Caitlin (CTR) - FS, WA</cp:lastModifiedBy>
  <cp:revision>172</cp:revision>
  <dcterms:created xsi:type="dcterms:W3CDTF">2023-12-13T15:33:34Z</dcterms:created>
  <dcterms:modified xsi:type="dcterms:W3CDTF">2024-07-16T18:15:26Z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0x010100D08469E6DB176246BE8E7810273A4D93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</Properties>
</file>